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3"/>
  </p:notesMasterIdLst>
  <p:sldIdLst>
    <p:sldId id="256" r:id="rId5"/>
    <p:sldId id="265" r:id="rId6"/>
    <p:sldId id="257" r:id="rId7"/>
    <p:sldId id="258" r:id="rId8"/>
    <p:sldId id="259" r:id="rId9"/>
    <p:sldId id="272" r:id="rId10"/>
    <p:sldId id="273" r:id="rId11"/>
    <p:sldId id="274" r:id="rId12"/>
    <p:sldId id="260" r:id="rId13"/>
    <p:sldId id="261" r:id="rId14"/>
    <p:sldId id="262" r:id="rId15"/>
    <p:sldId id="267" r:id="rId16"/>
    <p:sldId id="263" r:id="rId17"/>
    <p:sldId id="268" r:id="rId18"/>
    <p:sldId id="269" r:id="rId19"/>
    <p:sldId id="270" r:id="rId20"/>
    <p:sldId id="271" r:id="rId21"/>
    <p:sldId id="264" r:id="rId22"/>
  </p:sldIdLst>
  <p:sldSz cx="14630400" cy="8229600"/>
  <p:notesSz cx="8229600" cy="14630400"/>
  <p:embeddedFontLst>
    <p:embeddedFont>
      <p:font typeface="MuseoModerno Medium" panose="020B0604020202020204" charset="0"/>
      <p:regular r:id="rId24"/>
    </p:embeddedFont>
    <p:embeddedFont>
      <p:font typeface="Source Sans 3" panose="020B0604020202020204" charset="0"/>
      <p:regular r:id="rId25"/>
    </p:embeddedFont>
  </p:embeddedFontLst>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87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6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A0423-EF80-0468-699C-E342263A59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779092-10F0-9F1E-A9E8-03EA91B100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6AE51-A349-4E95-8C54-29F0AF2057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846355-2E00-61AD-2749-AEB861851480}"/>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01451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0EA53-F977-7C59-53C0-10934E3B5D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9CFAD-DD48-74AC-2E27-93A184538B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60D751-63C0-BBC9-9AA5-C2E571D493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203CF4-2049-CF60-4D0A-FD31EC4789E5}"/>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47561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0441A-AC81-8154-171C-DE5A6F9935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3F7767-0718-B475-B531-E0BA828E6F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9F9A4-35FB-BE4D-E1FC-C16E9420120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F0C050-CD3F-37EF-706E-77D3949DC868}"/>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103921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768096" y="390442"/>
            <a:ext cx="5242322" cy="2348210"/>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4100">
                <a:latin typeface="+mj-lt"/>
                <a:ea typeface="+mj-ea"/>
                <a:cs typeface="+mj-cs"/>
              </a:rPr>
              <a:t>WeatherLens: Un Proyecto Innovador para el NASA Space Apps Challenge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096" y="3104392"/>
            <a:ext cx="4169664" cy="21946"/>
          </a:xfrm>
          <a:custGeom>
            <a:avLst/>
            <a:gdLst>
              <a:gd name="connsiteX0" fmla="*/ 0 w 4169664"/>
              <a:gd name="connsiteY0" fmla="*/ 0 h 21946"/>
              <a:gd name="connsiteX1" fmla="*/ 694944 w 4169664"/>
              <a:gd name="connsiteY1" fmla="*/ 0 h 21946"/>
              <a:gd name="connsiteX2" fmla="*/ 1473281 w 4169664"/>
              <a:gd name="connsiteY2" fmla="*/ 0 h 21946"/>
              <a:gd name="connsiteX3" fmla="*/ 2084832 w 4169664"/>
              <a:gd name="connsiteY3" fmla="*/ 0 h 21946"/>
              <a:gd name="connsiteX4" fmla="*/ 2696383 w 4169664"/>
              <a:gd name="connsiteY4" fmla="*/ 0 h 21946"/>
              <a:gd name="connsiteX5" fmla="*/ 3433023 w 4169664"/>
              <a:gd name="connsiteY5" fmla="*/ 0 h 21946"/>
              <a:gd name="connsiteX6" fmla="*/ 4169664 w 4169664"/>
              <a:gd name="connsiteY6" fmla="*/ 0 h 21946"/>
              <a:gd name="connsiteX7" fmla="*/ 4169664 w 4169664"/>
              <a:gd name="connsiteY7" fmla="*/ 21946 h 21946"/>
              <a:gd name="connsiteX8" fmla="*/ 3391327 w 4169664"/>
              <a:gd name="connsiteY8" fmla="*/ 21946 h 21946"/>
              <a:gd name="connsiteX9" fmla="*/ 2654686 w 4169664"/>
              <a:gd name="connsiteY9" fmla="*/ 21946 h 21946"/>
              <a:gd name="connsiteX10" fmla="*/ 1959742 w 4169664"/>
              <a:gd name="connsiteY10" fmla="*/ 21946 h 21946"/>
              <a:gd name="connsiteX11" fmla="*/ 1223101 w 4169664"/>
              <a:gd name="connsiteY11" fmla="*/ 21946 h 21946"/>
              <a:gd name="connsiteX12" fmla="*/ 0 w 4169664"/>
              <a:gd name="connsiteY12" fmla="*/ 21946 h 21946"/>
              <a:gd name="connsiteX13" fmla="*/ 0 w 4169664"/>
              <a:gd name="connsiteY13"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9664" h="21946" fill="none" extrusionOk="0">
                <a:moveTo>
                  <a:pt x="0" y="0"/>
                </a:moveTo>
                <a:cubicBezTo>
                  <a:pt x="339081" y="33322"/>
                  <a:pt x="420647" y="21609"/>
                  <a:pt x="694944" y="0"/>
                </a:cubicBezTo>
                <a:cubicBezTo>
                  <a:pt x="969241" y="-21609"/>
                  <a:pt x="1180055" y="-24321"/>
                  <a:pt x="1473281" y="0"/>
                </a:cubicBezTo>
                <a:cubicBezTo>
                  <a:pt x="1766507" y="24321"/>
                  <a:pt x="1796116" y="13114"/>
                  <a:pt x="2084832" y="0"/>
                </a:cubicBezTo>
                <a:cubicBezTo>
                  <a:pt x="2373548" y="-13114"/>
                  <a:pt x="2413942" y="29356"/>
                  <a:pt x="2696383" y="0"/>
                </a:cubicBezTo>
                <a:cubicBezTo>
                  <a:pt x="2978824" y="-29356"/>
                  <a:pt x="3118658" y="6767"/>
                  <a:pt x="3433023" y="0"/>
                </a:cubicBezTo>
                <a:cubicBezTo>
                  <a:pt x="3747388" y="-6767"/>
                  <a:pt x="3991753" y="34038"/>
                  <a:pt x="4169664" y="0"/>
                </a:cubicBezTo>
                <a:cubicBezTo>
                  <a:pt x="4170206" y="9051"/>
                  <a:pt x="4169188" y="17369"/>
                  <a:pt x="4169664" y="21946"/>
                </a:cubicBezTo>
                <a:cubicBezTo>
                  <a:pt x="3988313" y="44320"/>
                  <a:pt x="3581828" y="-3110"/>
                  <a:pt x="3391327" y="21946"/>
                </a:cubicBezTo>
                <a:cubicBezTo>
                  <a:pt x="3200826" y="47002"/>
                  <a:pt x="2815087" y="42788"/>
                  <a:pt x="2654686" y="21946"/>
                </a:cubicBezTo>
                <a:cubicBezTo>
                  <a:pt x="2494285" y="1104"/>
                  <a:pt x="2170161" y="39259"/>
                  <a:pt x="1959742" y="21946"/>
                </a:cubicBezTo>
                <a:cubicBezTo>
                  <a:pt x="1749323" y="4633"/>
                  <a:pt x="1372803" y="22092"/>
                  <a:pt x="1223101" y="21946"/>
                </a:cubicBezTo>
                <a:cubicBezTo>
                  <a:pt x="1073399" y="21800"/>
                  <a:pt x="522747" y="79676"/>
                  <a:pt x="0" y="21946"/>
                </a:cubicBezTo>
                <a:cubicBezTo>
                  <a:pt x="-160" y="11058"/>
                  <a:pt x="-1077" y="7820"/>
                  <a:pt x="0" y="0"/>
                </a:cubicBezTo>
                <a:close/>
              </a:path>
              <a:path w="4169664" h="21946" stroke="0" extrusionOk="0">
                <a:moveTo>
                  <a:pt x="0" y="0"/>
                </a:moveTo>
                <a:cubicBezTo>
                  <a:pt x="166200" y="-27625"/>
                  <a:pt x="425856" y="-30093"/>
                  <a:pt x="611551" y="0"/>
                </a:cubicBezTo>
                <a:cubicBezTo>
                  <a:pt x="797246" y="30093"/>
                  <a:pt x="1072994" y="-17054"/>
                  <a:pt x="1389888" y="0"/>
                </a:cubicBezTo>
                <a:cubicBezTo>
                  <a:pt x="1706782" y="17054"/>
                  <a:pt x="1754458" y="3344"/>
                  <a:pt x="1959742" y="0"/>
                </a:cubicBezTo>
                <a:cubicBezTo>
                  <a:pt x="2165026" y="-3344"/>
                  <a:pt x="2365478" y="-9580"/>
                  <a:pt x="2529596" y="0"/>
                </a:cubicBezTo>
                <a:cubicBezTo>
                  <a:pt x="2693714" y="9580"/>
                  <a:pt x="2957733" y="32618"/>
                  <a:pt x="3224540" y="0"/>
                </a:cubicBezTo>
                <a:cubicBezTo>
                  <a:pt x="3491347" y="-32618"/>
                  <a:pt x="3872692" y="41261"/>
                  <a:pt x="4169664" y="0"/>
                </a:cubicBezTo>
                <a:cubicBezTo>
                  <a:pt x="4169553" y="6078"/>
                  <a:pt x="4169935" y="12216"/>
                  <a:pt x="4169664" y="21946"/>
                </a:cubicBezTo>
                <a:cubicBezTo>
                  <a:pt x="3965016" y="-712"/>
                  <a:pt x="3738696" y="36627"/>
                  <a:pt x="3558113" y="21946"/>
                </a:cubicBezTo>
                <a:cubicBezTo>
                  <a:pt x="3377530" y="7265"/>
                  <a:pt x="3151416" y="53811"/>
                  <a:pt x="2904866" y="21946"/>
                </a:cubicBezTo>
                <a:cubicBezTo>
                  <a:pt x="2658316" y="-9919"/>
                  <a:pt x="2478158" y="31350"/>
                  <a:pt x="2126529" y="21946"/>
                </a:cubicBezTo>
                <a:cubicBezTo>
                  <a:pt x="1774900" y="12542"/>
                  <a:pt x="1614996" y="37381"/>
                  <a:pt x="1473281" y="21946"/>
                </a:cubicBezTo>
                <a:cubicBezTo>
                  <a:pt x="1331566" y="6511"/>
                  <a:pt x="1143949" y="-9533"/>
                  <a:pt x="820034" y="21946"/>
                </a:cubicBezTo>
                <a:cubicBezTo>
                  <a:pt x="496119" y="53425"/>
                  <a:pt x="198996" y="51722"/>
                  <a:pt x="0" y="21946"/>
                </a:cubicBezTo>
                <a:cubicBezTo>
                  <a:pt x="-615" y="16860"/>
                  <a:pt x="1003" y="8226"/>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1"/>
          <p:cNvSpPr/>
          <p:nvPr/>
        </p:nvSpPr>
        <p:spPr>
          <a:xfrm>
            <a:off x="768096" y="3447478"/>
            <a:ext cx="5092306" cy="3984802"/>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600"/>
              <a:t>Presentamos WeatherLens, una aplicación desarrollada por el equipo "PARADOX J4" para el NASA Space Apps Challenge. Nuestro objetivo fue crear una herramienta intuitiva y potente para analizar y predecir condiciones climáticas extremas utilizando datos de observación de la Tierra de la NASA.</a:t>
            </a:r>
          </a:p>
        </p:txBody>
      </p:sp>
      <p:pic>
        <p:nvPicPr>
          <p:cNvPr id="2" name="Image 0" descr="preencoded.png"/>
          <p:cNvPicPr>
            <a:picLocks noChangeAspect="1"/>
          </p:cNvPicPr>
          <p:nvPr/>
        </p:nvPicPr>
        <p:blipFill>
          <a:blip r:embed="rId3"/>
          <a:srcRect t="13995" r="1" b="19457"/>
          <a:stretch>
            <a:fillRect/>
          </a:stretch>
        </p:blipFill>
        <p:spPr>
          <a:xfrm>
            <a:off x="6374042" y="10"/>
            <a:ext cx="8254530" cy="82295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1386" y="480298"/>
            <a:ext cx="8482370" cy="436602"/>
          </a:xfrm>
          <a:prstGeom prst="rect">
            <a:avLst/>
          </a:prstGeom>
          <a:noFill/>
          <a:ln/>
        </p:spPr>
        <p:txBody>
          <a:bodyPr wrap="none" lIns="0" tIns="0" rIns="0" bIns="0" rtlCol="0" anchor="t"/>
          <a:lstStyle/>
          <a:p>
            <a:pPr marL="0" indent="0" algn="l">
              <a:lnSpc>
                <a:spcPts val="3400"/>
              </a:lnSpc>
              <a:buNone/>
            </a:pPr>
            <a:r>
              <a:rPr lang="en-US" sz="2750" dirty="0">
                <a:solidFill>
                  <a:srgbClr val="124E73"/>
                </a:solidFill>
                <a:latin typeface="MuseoModerno Medium" pitchFamily="34" charset="0"/>
                <a:ea typeface="MuseoModerno Medium" pitchFamily="34" charset="-122"/>
                <a:cs typeface="MuseoModerno Medium" pitchFamily="34" charset="-120"/>
              </a:rPr>
              <a:t>Construcción y Procesamiento de la Base de Datos</a:t>
            </a:r>
            <a:endParaRPr lang="en-US" sz="2750" dirty="0"/>
          </a:p>
        </p:txBody>
      </p:sp>
      <p:sp>
        <p:nvSpPr>
          <p:cNvPr id="3" name="Text 1"/>
          <p:cNvSpPr/>
          <p:nvPr/>
        </p:nvSpPr>
        <p:spPr>
          <a:xfrm>
            <a:off x="611386" y="1165741"/>
            <a:ext cx="2620208" cy="327541"/>
          </a:xfrm>
          <a:prstGeom prst="rect">
            <a:avLst/>
          </a:prstGeom>
          <a:noFill/>
          <a:ln/>
        </p:spPr>
        <p:txBody>
          <a:bodyPr wrap="none" lIns="0" tIns="0" rIns="0" bIns="0" rtlCol="0" anchor="t"/>
          <a:lstStyle/>
          <a:p>
            <a:pPr marL="0" indent="0" algn="l">
              <a:lnSpc>
                <a:spcPts val="2550"/>
              </a:lnSpc>
              <a:buNone/>
            </a:pPr>
            <a:r>
              <a:rPr lang="en-US" sz="2050" dirty="0">
                <a:solidFill>
                  <a:srgbClr val="124E73"/>
                </a:solidFill>
                <a:latin typeface="MuseoModerno Medium" pitchFamily="34" charset="0"/>
                <a:ea typeface="MuseoModerno Medium" pitchFamily="34" charset="-122"/>
                <a:cs typeface="MuseoModerno Medium" pitchFamily="34" charset="-120"/>
              </a:rPr>
              <a:t>Estructura de Datos</a:t>
            </a:r>
            <a:endParaRPr lang="en-US" sz="2050" dirty="0"/>
          </a:p>
        </p:txBody>
      </p:sp>
      <p:sp>
        <p:nvSpPr>
          <p:cNvPr id="4" name="Text 2"/>
          <p:cNvSpPr/>
          <p:nvPr/>
        </p:nvSpPr>
        <p:spPr>
          <a:xfrm>
            <a:off x="908269" y="1627048"/>
            <a:ext cx="6490811" cy="838319"/>
          </a:xfrm>
          <a:prstGeom prst="rect">
            <a:avLst/>
          </a:prstGeom>
          <a:noFill/>
          <a:ln/>
        </p:spPr>
        <p:txBody>
          <a:bodyPr wrap="square" lIns="0" tIns="0" rIns="0" bIns="0" rtlCol="0" anchor="t"/>
          <a:lstStyle/>
          <a:p>
            <a:pPr marL="0" indent="0" algn="l">
              <a:lnSpc>
                <a:spcPts val="2200"/>
              </a:lnSpc>
              <a:buNone/>
            </a:pPr>
            <a:r>
              <a:rPr lang="en-US" sz="1350" dirty="0">
                <a:solidFill>
                  <a:srgbClr val="2B4150"/>
                </a:solidFill>
                <a:latin typeface="Source Sans 3" pitchFamily="34" charset="0"/>
                <a:ea typeface="Source Sans 3" pitchFamily="34" charset="-122"/>
                <a:cs typeface="Source Sans 3" pitchFamily="34" charset="-120"/>
              </a:rPr>
              <a:t>Creamos una base de datos a partir de conjuntos obtenidos de </a:t>
            </a:r>
            <a:r>
              <a:rPr lang="en-US" sz="1350" dirty="0" err="1">
                <a:solidFill>
                  <a:srgbClr val="2B4150"/>
                </a:solidFill>
                <a:latin typeface="Source Sans 3" pitchFamily="34" charset="0"/>
                <a:ea typeface="Source Sans 3" pitchFamily="34" charset="-122"/>
                <a:cs typeface="Source Sans 3" pitchFamily="34" charset="-120"/>
              </a:rPr>
              <a:t>los</a:t>
            </a:r>
            <a:r>
              <a:rPr lang="en-US" sz="1350" dirty="0">
                <a:solidFill>
                  <a:srgbClr val="2B4150"/>
                </a:solidFill>
                <a:latin typeface="Source Sans 3" pitchFamily="34" charset="0"/>
                <a:ea typeface="Source Sans 3" pitchFamily="34" charset="-122"/>
                <a:cs typeface="Source Sans 3" pitchFamily="34" charset="-120"/>
              </a:rPr>
              <a:t> 5 estados de EE. UU. Desarrollamos un script en Python para extraer variables meteorológicas de un periodo de 5 años (2020-2024).</a:t>
            </a:r>
            <a:endParaRPr lang="en-US" sz="1350" dirty="0"/>
          </a:p>
        </p:txBody>
      </p:sp>
      <p:sp>
        <p:nvSpPr>
          <p:cNvPr id="5" name="Text 3"/>
          <p:cNvSpPr/>
          <p:nvPr/>
        </p:nvSpPr>
        <p:spPr>
          <a:xfrm>
            <a:off x="886637" y="2675188"/>
            <a:ext cx="6490811" cy="558879"/>
          </a:xfrm>
          <a:prstGeom prst="rect">
            <a:avLst/>
          </a:prstGeom>
          <a:noFill/>
          <a:ln/>
        </p:spPr>
        <p:txBody>
          <a:bodyPr wrap="square" lIns="0" tIns="0" rIns="0" bIns="0" rtlCol="0" anchor="t"/>
          <a:lstStyle/>
          <a:p>
            <a:pPr marL="0" indent="0" algn="l">
              <a:lnSpc>
                <a:spcPts val="2200"/>
              </a:lnSpc>
              <a:buNone/>
            </a:pPr>
            <a:r>
              <a:rPr lang="en-US" sz="1350" dirty="0">
                <a:solidFill>
                  <a:srgbClr val="2B4150"/>
                </a:solidFill>
                <a:latin typeface="Source Sans 3" pitchFamily="34" charset="0"/>
                <a:ea typeface="Source Sans 3" pitchFamily="34" charset="-122"/>
                <a:cs typeface="Source Sans 3" pitchFamily="34" charset="-120"/>
              </a:rPr>
              <a:t>Este enfoque nos permitió acceder a datos granulares y representativos para escalar globalmente, evitando sesgos por información incompleta.</a:t>
            </a:r>
            <a:endParaRPr lang="en-US" sz="1350" dirty="0"/>
          </a:p>
        </p:txBody>
      </p:sp>
      <p:sp>
        <p:nvSpPr>
          <p:cNvPr id="7" name="Text 4"/>
          <p:cNvSpPr/>
          <p:nvPr/>
        </p:nvSpPr>
        <p:spPr>
          <a:xfrm>
            <a:off x="611386" y="7675093"/>
            <a:ext cx="13407628" cy="279440"/>
          </a:xfrm>
          <a:prstGeom prst="rect">
            <a:avLst/>
          </a:prstGeom>
          <a:noFill/>
          <a:ln/>
        </p:spPr>
        <p:txBody>
          <a:bodyPr wrap="none" lIns="0" tIns="0" rIns="0" bIns="0" rtlCol="0" anchor="t"/>
          <a:lstStyle/>
          <a:p>
            <a:pPr marL="0" indent="0" algn="l">
              <a:lnSpc>
                <a:spcPts val="2200"/>
              </a:lnSpc>
              <a:buNone/>
            </a:pPr>
            <a:r>
              <a:rPr lang="en-US" sz="1350" dirty="0">
                <a:solidFill>
                  <a:srgbClr val="2B4150"/>
                </a:solidFill>
                <a:latin typeface="Source Sans 3" pitchFamily="34" charset="0"/>
                <a:ea typeface="Source Sans 3" pitchFamily="34" charset="-122"/>
                <a:cs typeface="Source Sans 3" pitchFamily="34" charset="-120"/>
              </a:rPr>
              <a:t>En RStudio, limpiamos, analizamos y modelamos los datos MERRA-2 de los cinco estados con mayor incidencia de desastres naturales: Florida, Mississippi, Louisiana, Texas y Alabama.</a:t>
            </a:r>
            <a:endParaRPr lang="en-US" sz="1350" dirty="0"/>
          </a:p>
        </p:txBody>
      </p:sp>
      <p:pic>
        <p:nvPicPr>
          <p:cNvPr id="9" name="Imagen 8">
            <a:extLst>
              <a:ext uri="{FF2B5EF4-FFF2-40B4-BE49-F238E27FC236}">
                <a16:creationId xmlns:a16="http://schemas.microsoft.com/office/drawing/2014/main" id="{347D6F8F-80D1-8010-6FFF-2F61907872CF}"/>
              </a:ext>
            </a:extLst>
          </p:cNvPr>
          <p:cNvPicPr>
            <a:picLocks noChangeAspect="1"/>
          </p:cNvPicPr>
          <p:nvPr/>
        </p:nvPicPr>
        <p:blipFill>
          <a:blip r:embed="rId3"/>
          <a:srcRect l="6572" t="2781" r="6761" b="7096"/>
          <a:stretch>
            <a:fillRect/>
          </a:stretch>
        </p:blipFill>
        <p:spPr>
          <a:xfrm>
            <a:off x="9440883" y="142503"/>
            <a:ext cx="4578131" cy="6721435"/>
          </a:xfrm>
          <a:prstGeom prst="rect">
            <a:avLst/>
          </a:prstGeom>
        </p:spPr>
      </p:pic>
      <p:pic>
        <p:nvPicPr>
          <p:cNvPr id="11" name="Imagen 10">
            <a:extLst>
              <a:ext uri="{FF2B5EF4-FFF2-40B4-BE49-F238E27FC236}">
                <a16:creationId xmlns:a16="http://schemas.microsoft.com/office/drawing/2014/main" id="{B0909D13-DD2D-9DA7-79D4-362B356A0ABA}"/>
              </a:ext>
            </a:extLst>
          </p:cNvPr>
          <p:cNvPicPr>
            <a:picLocks noChangeAspect="1"/>
          </p:cNvPicPr>
          <p:nvPr/>
        </p:nvPicPr>
        <p:blipFill>
          <a:blip r:embed="rId4"/>
          <a:stretch>
            <a:fillRect/>
          </a:stretch>
        </p:blipFill>
        <p:spPr>
          <a:xfrm rot="10800000" flipH="1" flipV="1">
            <a:off x="1454534" y="3416242"/>
            <a:ext cx="6490811" cy="39464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63898"/>
            <a:ext cx="7287458"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Modelado Predictivo con RStudio</a:t>
            </a:r>
            <a:endParaRPr lang="en-US" sz="3550" dirty="0"/>
          </a:p>
        </p:txBody>
      </p:sp>
      <p:pic>
        <p:nvPicPr>
          <p:cNvPr id="3" name="Image 0" descr="preencoded.png"/>
          <p:cNvPicPr>
            <a:picLocks noChangeAspect="1"/>
          </p:cNvPicPr>
          <p:nvPr/>
        </p:nvPicPr>
        <p:blipFill>
          <a:blip r:embed="rId3"/>
          <a:stretch>
            <a:fillRect/>
          </a:stretch>
        </p:blipFill>
        <p:spPr>
          <a:xfrm>
            <a:off x="2978348" y="2684502"/>
            <a:ext cx="2152055" cy="807958"/>
          </a:xfrm>
          <a:prstGeom prst="rect">
            <a:avLst/>
          </a:prstGeom>
        </p:spPr>
      </p:pic>
      <p:sp>
        <p:nvSpPr>
          <p:cNvPr id="4" name="Text 1"/>
          <p:cNvSpPr/>
          <p:nvPr/>
        </p:nvSpPr>
        <p:spPr>
          <a:xfrm>
            <a:off x="3894892" y="2976324"/>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2B4150"/>
                </a:solidFill>
                <a:latin typeface="MuseoModerno Medium" pitchFamily="34" charset="0"/>
                <a:ea typeface="MuseoModerno Medium" pitchFamily="34" charset="-122"/>
                <a:cs typeface="MuseoModerno Medium" pitchFamily="34" charset="-120"/>
              </a:rPr>
              <a:t>1</a:t>
            </a:r>
            <a:endParaRPr lang="en-US" sz="2500" dirty="0"/>
          </a:p>
        </p:txBody>
      </p:sp>
      <p:sp>
        <p:nvSpPr>
          <p:cNvPr id="5" name="Text 2"/>
          <p:cNvSpPr/>
          <p:nvPr/>
        </p:nvSpPr>
        <p:spPr>
          <a:xfrm>
            <a:off x="5357217" y="2911316"/>
            <a:ext cx="298132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Validación Estadística</a:t>
            </a:r>
            <a:endParaRPr lang="en-US" sz="2200" dirty="0"/>
          </a:p>
        </p:txBody>
      </p:sp>
      <p:sp>
        <p:nvSpPr>
          <p:cNvPr id="6" name="Shape 3"/>
          <p:cNvSpPr/>
          <p:nvPr/>
        </p:nvSpPr>
        <p:spPr>
          <a:xfrm>
            <a:off x="5187077" y="3505557"/>
            <a:ext cx="8592860" cy="15240"/>
          </a:xfrm>
          <a:prstGeom prst="roundRect">
            <a:avLst>
              <a:gd name="adj" fmla="val 223256"/>
            </a:avLst>
          </a:prstGeom>
          <a:solidFill>
            <a:srgbClr val="D9D4C9"/>
          </a:solidFill>
          <a:ln/>
        </p:spPr>
        <p:txBody>
          <a:bodyPr/>
          <a:lstStyle/>
          <a:p>
            <a:endParaRPr lang="es-EC"/>
          </a:p>
        </p:txBody>
      </p:sp>
      <p:pic>
        <p:nvPicPr>
          <p:cNvPr id="7" name="Image 1" descr="preencoded.png"/>
          <p:cNvPicPr>
            <a:picLocks noChangeAspect="1"/>
          </p:cNvPicPr>
          <p:nvPr/>
        </p:nvPicPr>
        <p:blipFill>
          <a:blip r:embed="rId4"/>
          <a:stretch>
            <a:fillRect/>
          </a:stretch>
        </p:blipFill>
        <p:spPr>
          <a:xfrm>
            <a:off x="1902381" y="3549134"/>
            <a:ext cx="4304109" cy="807958"/>
          </a:xfrm>
          <a:prstGeom prst="rect">
            <a:avLst/>
          </a:prstGeom>
        </p:spPr>
      </p:pic>
      <p:sp>
        <p:nvSpPr>
          <p:cNvPr id="8" name="Text 4"/>
          <p:cNvSpPr/>
          <p:nvPr/>
        </p:nvSpPr>
        <p:spPr>
          <a:xfrm>
            <a:off x="3894892" y="3753802"/>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2B4150"/>
                </a:solidFill>
                <a:latin typeface="MuseoModerno Medium" pitchFamily="34" charset="0"/>
                <a:ea typeface="MuseoModerno Medium" pitchFamily="34" charset="-122"/>
                <a:cs typeface="MuseoModerno Medium" pitchFamily="34" charset="-120"/>
              </a:rPr>
              <a:t>2</a:t>
            </a:r>
            <a:endParaRPr lang="en-US" sz="2500" dirty="0"/>
          </a:p>
        </p:txBody>
      </p:sp>
      <p:sp>
        <p:nvSpPr>
          <p:cNvPr id="9" name="Text 5"/>
          <p:cNvSpPr/>
          <p:nvPr/>
        </p:nvSpPr>
        <p:spPr>
          <a:xfrm>
            <a:off x="6433304" y="3761200"/>
            <a:ext cx="3575058" cy="118356"/>
          </a:xfrm>
          <a:prstGeom prst="rect">
            <a:avLst/>
          </a:prstGeom>
          <a:noFill/>
          <a:ln/>
        </p:spPr>
        <p:txBody>
          <a:bodyPr wrap="none" lIns="0" tIns="0" rIns="0" bIns="0" rtlCol="0" anchor="t"/>
          <a:lstStyle/>
          <a:p>
            <a:pPr marL="0" indent="0" algn="l">
              <a:lnSpc>
                <a:spcPts val="2750"/>
              </a:lnSpc>
              <a:buNone/>
            </a:pPr>
            <a:r>
              <a:rPr lang="en-US" sz="2200" err="1">
                <a:solidFill>
                  <a:srgbClr val="2B4150"/>
                </a:solidFill>
                <a:latin typeface="MuseoModerno Medium" pitchFamily="34" charset="0"/>
              </a:rPr>
              <a:t>Modelo</a:t>
            </a:r>
            <a:r>
              <a:rPr lang="en-US" sz="2200">
                <a:solidFill>
                  <a:srgbClr val="2B4150"/>
                </a:solidFill>
                <a:latin typeface="MuseoModerno Medium" pitchFamily="34" charset="0"/>
              </a:rPr>
              <a:t> de </a:t>
            </a:r>
            <a:r>
              <a:rPr lang="en-US" sz="2200" err="1">
                <a:solidFill>
                  <a:srgbClr val="2B4150"/>
                </a:solidFill>
                <a:latin typeface="MuseoModerno Medium" pitchFamily="34" charset="0"/>
              </a:rPr>
              <a:t>Probabilidad</a:t>
            </a:r>
            <a:endParaRPr lang="en-US" sz="2200">
              <a:solidFill>
                <a:srgbClr val="2B4150"/>
              </a:solidFill>
              <a:latin typeface="MuseoModerno Medium" pitchFamily="34" charset="0"/>
            </a:endParaRPr>
          </a:p>
        </p:txBody>
      </p:sp>
      <p:sp>
        <p:nvSpPr>
          <p:cNvPr id="10" name="Shape 6"/>
          <p:cNvSpPr/>
          <p:nvPr/>
        </p:nvSpPr>
        <p:spPr>
          <a:xfrm>
            <a:off x="6263164" y="4370189"/>
            <a:ext cx="7516773" cy="15240"/>
          </a:xfrm>
          <a:prstGeom prst="roundRect">
            <a:avLst>
              <a:gd name="adj" fmla="val 223256"/>
            </a:avLst>
          </a:prstGeom>
          <a:solidFill>
            <a:srgbClr val="D9D4C9"/>
          </a:solidFill>
          <a:ln/>
        </p:spPr>
        <p:txBody>
          <a:bodyPr/>
          <a:lstStyle/>
          <a:p>
            <a:endParaRPr lang="es-EC"/>
          </a:p>
        </p:txBody>
      </p:sp>
      <p:pic>
        <p:nvPicPr>
          <p:cNvPr id="11" name="Image 2" descr="preencoded.png"/>
          <p:cNvPicPr>
            <a:picLocks noChangeAspect="1"/>
          </p:cNvPicPr>
          <p:nvPr/>
        </p:nvPicPr>
        <p:blipFill>
          <a:blip r:embed="rId5"/>
          <a:stretch>
            <a:fillRect/>
          </a:stretch>
        </p:blipFill>
        <p:spPr>
          <a:xfrm>
            <a:off x="826294" y="4413766"/>
            <a:ext cx="6456164" cy="807958"/>
          </a:xfrm>
          <a:prstGeom prst="rect">
            <a:avLst/>
          </a:prstGeom>
        </p:spPr>
      </p:pic>
      <p:sp>
        <p:nvSpPr>
          <p:cNvPr id="12" name="Text 7"/>
          <p:cNvSpPr/>
          <p:nvPr/>
        </p:nvSpPr>
        <p:spPr>
          <a:xfrm>
            <a:off x="3894773" y="4618434"/>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2B4150"/>
                </a:solidFill>
                <a:latin typeface="MuseoModerno Medium" pitchFamily="34" charset="0"/>
                <a:ea typeface="MuseoModerno Medium" pitchFamily="34" charset="-122"/>
                <a:cs typeface="MuseoModerno Medium" pitchFamily="34" charset="-120"/>
              </a:rPr>
              <a:t>3</a:t>
            </a:r>
            <a:endParaRPr lang="en-US" sz="2500" dirty="0"/>
          </a:p>
        </p:txBody>
      </p:sp>
      <p:sp>
        <p:nvSpPr>
          <p:cNvPr id="13" name="Text 8"/>
          <p:cNvSpPr/>
          <p:nvPr/>
        </p:nvSpPr>
        <p:spPr>
          <a:xfrm>
            <a:off x="7509272" y="4640580"/>
            <a:ext cx="2672477"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Variables Múltiples</a:t>
            </a:r>
            <a:endParaRPr lang="en-US" sz="2200" dirty="0"/>
          </a:p>
        </p:txBody>
      </p:sp>
      <p:sp>
        <p:nvSpPr>
          <p:cNvPr id="14" name="Text 9"/>
          <p:cNvSpPr/>
          <p:nvPr/>
        </p:nvSpPr>
        <p:spPr>
          <a:xfrm>
            <a:off x="793790" y="547687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Se utilizó un modelo de regresión logística por su robustez para predecir probabilidades de eventos extremos (ej. calor &gt;32°C, precipitación alta). Este modelo incorporó múltiples factores como temperatura, humedad, velocidad del viento, radiación corta y larga, demostrando coeficientes significativos (ej. temperatura: 1.000, radiación larga: 0.946).</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n 2">
            <a:extLst>
              <a:ext uri="{FF2B5EF4-FFF2-40B4-BE49-F238E27FC236}">
                <a16:creationId xmlns:a16="http://schemas.microsoft.com/office/drawing/2014/main" id="{BF1A91F5-F1B5-C6FC-9FCB-C79D264A5A8E}"/>
              </a:ext>
            </a:extLst>
          </p:cNvPr>
          <p:cNvPicPr>
            <a:picLocks noChangeAspect="1"/>
          </p:cNvPicPr>
          <p:nvPr/>
        </p:nvPicPr>
        <p:blipFill>
          <a:blip r:embed="rId2"/>
          <a:srcRect l="8315" r="2" b="2"/>
          <a:stretch>
            <a:fillRect/>
          </a:stretch>
        </p:blipFill>
        <p:spPr>
          <a:xfrm>
            <a:off x="386076" y="386078"/>
            <a:ext cx="6809876" cy="3620886"/>
          </a:xfrm>
          <a:prstGeom prst="rect">
            <a:avLst/>
          </a:prstGeom>
          <a:ln w="12700">
            <a:solidFill>
              <a:schemeClr val="tx1"/>
            </a:solidFill>
          </a:ln>
        </p:spPr>
      </p:pic>
      <p:pic>
        <p:nvPicPr>
          <p:cNvPr id="5" name="Imagen 4">
            <a:extLst>
              <a:ext uri="{FF2B5EF4-FFF2-40B4-BE49-F238E27FC236}">
                <a16:creationId xmlns:a16="http://schemas.microsoft.com/office/drawing/2014/main" id="{17ED11F1-83C3-53C0-64CD-1B26054EF1E9}"/>
              </a:ext>
            </a:extLst>
          </p:cNvPr>
          <p:cNvPicPr>
            <a:picLocks noChangeAspect="1"/>
          </p:cNvPicPr>
          <p:nvPr/>
        </p:nvPicPr>
        <p:blipFill>
          <a:blip r:embed="rId3"/>
          <a:srcRect r="2" b="12601"/>
          <a:stretch>
            <a:fillRect/>
          </a:stretch>
        </p:blipFill>
        <p:spPr>
          <a:xfrm>
            <a:off x="386076" y="4213023"/>
            <a:ext cx="6809876" cy="3347945"/>
          </a:xfrm>
          <a:prstGeom prst="rect">
            <a:avLst/>
          </a:prstGeom>
          <a:ln w="12700">
            <a:solidFill>
              <a:schemeClr val="tx1"/>
            </a:solidFill>
          </a:ln>
        </p:spPr>
      </p:pic>
      <p:pic>
        <p:nvPicPr>
          <p:cNvPr id="7" name="Imagen 6">
            <a:extLst>
              <a:ext uri="{FF2B5EF4-FFF2-40B4-BE49-F238E27FC236}">
                <a16:creationId xmlns:a16="http://schemas.microsoft.com/office/drawing/2014/main" id="{5A1110BC-4C75-10B5-8CD4-731B89B11222}"/>
              </a:ext>
            </a:extLst>
          </p:cNvPr>
          <p:cNvPicPr>
            <a:picLocks noChangeAspect="1"/>
          </p:cNvPicPr>
          <p:nvPr/>
        </p:nvPicPr>
        <p:blipFill>
          <a:blip r:embed="rId4"/>
          <a:srcRect l="43797" r="2814" b="-1"/>
          <a:stretch>
            <a:fillRect/>
          </a:stretch>
        </p:blipFill>
        <p:spPr>
          <a:xfrm>
            <a:off x="7434447" y="386079"/>
            <a:ext cx="6809877" cy="7174889"/>
          </a:xfrm>
          <a:prstGeom prst="rect">
            <a:avLst/>
          </a:prstGeom>
          <a:ln w="12700">
            <a:solidFill>
              <a:schemeClr val="tx1"/>
            </a:solidFill>
          </a:ln>
        </p:spPr>
      </p:pic>
    </p:spTree>
    <p:extLst>
      <p:ext uri="{BB962C8B-B14F-4D97-AF65-F5344CB8AC3E}">
        <p14:creationId xmlns:p14="http://schemas.microsoft.com/office/powerpoint/2010/main" val="2651961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91026" y="464344"/>
            <a:ext cx="6172557" cy="422196"/>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Desarrollo: Backend, Frontend e Icono</a:t>
            </a:r>
            <a:endParaRPr lang="en-US" sz="2650" dirty="0"/>
          </a:p>
        </p:txBody>
      </p:sp>
      <p:sp>
        <p:nvSpPr>
          <p:cNvPr id="3" name="Shape 1"/>
          <p:cNvSpPr/>
          <p:nvPr/>
        </p:nvSpPr>
        <p:spPr>
          <a:xfrm>
            <a:off x="591026" y="1224201"/>
            <a:ext cx="13448348" cy="2105858"/>
          </a:xfrm>
          <a:prstGeom prst="roundRect">
            <a:avLst>
              <a:gd name="adj" fmla="val 1203"/>
            </a:avLst>
          </a:prstGeom>
          <a:solidFill>
            <a:srgbClr val="F3EEE3"/>
          </a:solidFill>
          <a:ln/>
        </p:spPr>
        <p:txBody>
          <a:bodyPr/>
          <a:lstStyle/>
          <a:p>
            <a:endParaRPr lang="es-EC"/>
          </a:p>
        </p:txBody>
      </p:sp>
      <p:sp>
        <p:nvSpPr>
          <p:cNvPr id="4" name="Shape 2"/>
          <p:cNvSpPr/>
          <p:nvPr/>
        </p:nvSpPr>
        <p:spPr>
          <a:xfrm>
            <a:off x="591026" y="1224201"/>
            <a:ext cx="4482703" cy="2105858"/>
          </a:xfrm>
          <a:prstGeom prst="roundRect">
            <a:avLst>
              <a:gd name="adj" fmla="val 1203"/>
            </a:avLst>
          </a:prstGeom>
          <a:solidFill>
            <a:srgbClr val="F3EEE3"/>
          </a:solidFill>
          <a:ln/>
        </p:spPr>
        <p:txBody>
          <a:bodyPr/>
          <a:lstStyle/>
          <a:p>
            <a:endParaRPr lang="es-EC"/>
          </a:p>
        </p:txBody>
      </p:sp>
      <p:sp>
        <p:nvSpPr>
          <p:cNvPr id="5" name="Text 3"/>
          <p:cNvSpPr/>
          <p:nvPr/>
        </p:nvSpPr>
        <p:spPr>
          <a:xfrm>
            <a:off x="759857" y="1393031"/>
            <a:ext cx="2533174" cy="316706"/>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Medium" pitchFamily="34" charset="0"/>
                <a:ea typeface="MuseoModerno Medium" pitchFamily="34" charset="-122"/>
                <a:cs typeface="MuseoModerno Medium" pitchFamily="34" charset="-120"/>
              </a:rPr>
              <a:t>Backend en .NET</a:t>
            </a:r>
            <a:endParaRPr lang="en-US" sz="1950" dirty="0"/>
          </a:p>
        </p:txBody>
      </p:sp>
      <p:sp>
        <p:nvSpPr>
          <p:cNvPr id="6" name="Text 4"/>
          <p:cNvSpPr/>
          <p:nvPr/>
        </p:nvSpPr>
        <p:spPr>
          <a:xfrm>
            <a:off x="759857" y="1811060"/>
            <a:ext cx="4145042" cy="1350169"/>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Implementamos el backend en .NET para el procesamiento de datos en tiempo real, integrando el modelo de RStudio. Incluye endpoints para APIs, cálculo de probabilidades y archivos descargables, garantizando escalabilidad y seguridad.</a:t>
            </a:r>
            <a:endParaRPr lang="en-US" sz="1300" dirty="0"/>
          </a:p>
        </p:txBody>
      </p:sp>
      <p:sp>
        <p:nvSpPr>
          <p:cNvPr id="7" name="Shape 5"/>
          <p:cNvSpPr/>
          <p:nvPr/>
        </p:nvSpPr>
        <p:spPr>
          <a:xfrm>
            <a:off x="5073729" y="1224201"/>
            <a:ext cx="4482822" cy="2105858"/>
          </a:xfrm>
          <a:prstGeom prst="rect">
            <a:avLst/>
          </a:prstGeom>
          <a:solidFill>
            <a:srgbClr val="F3EEE3"/>
          </a:solidFill>
          <a:ln/>
        </p:spPr>
        <p:txBody>
          <a:bodyPr/>
          <a:lstStyle/>
          <a:p>
            <a:endParaRPr lang="es-EC"/>
          </a:p>
        </p:txBody>
      </p:sp>
      <p:sp>
        <p:nvSpPr>
          <p:cNvPr id="8" name="Shape 6"/>
          <p:cNvSpPr/>
          <p:nvPr/>
        </p:nvSpPr>
        <p:spPr>
          <a:xfrm>
            <a:off x="5073729" y="1224201"/>
            <a:ext cx="22860" cy="2105858"/>
          </a:xfrm>
          <a:prstGeom prst="roundRect">
            <a:avLst>
              <a:gd name="adj" fmla="val 110816"/>
            </a:avLst>
          </a:prstGeom>
          <a:solidFill>
            <a:srgbClr val="D9D4C9"/>
          </a:solidFill>
          <a:ln/>
        </p:spPr>
        <p:txBody>
          <a:bodyPr/>
          <a:lstStyle/>
          <a:p>
            <a:endParaRPr lang="es-EC"/>
          </a:p>
        </p:txBody>
      </p:sp>
      <p:sp>
        <p:nvSpPr>
          <p:cNvPr id="9" name="Text 7"/>
          <p:cNvSpPr/>
          <p:nvPr/>
        </p:nvSpPr>
        <p:spPr>
          <a:xfrm>
            <a:off x="5242560" y="1393031"/>
            <a:ext cx="2533174" cy="316706"/>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Medium" pitchFamily="34" charset="0"/>
                <a:ea typeface="MuseoModerno Medium" pitchFamily="34" charset="-122"/>
                <a:cs typeface="MuseoModerno Medium" pitchFamily="34" charset="-120"/>
              </a:rPr>
              <a:t>Frontend con Flutter</a:t>
            </a:r>
            <a:endParaRPr lang="en-US" sz="1950" dirty="0"/>
          </a:p>
        </p:txBody>
      </p:sp>
      <p:sp>
        <p:nvSpPr>
          <p:cNvPr id="10" name="Text 8"/>
          <p:cNvSpPr/>
          <p:nvPr/>
        </p:nvSpPr>
        <p:spPr>
          <a:xfrm>
            <a:off x="5242560" y="1811060"/>
            <a:ext cx="4145161" cy="1080135"/>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La interfaz "WeatherLens" se desarrolló en Flutter bajo el patrón MVVM. Incluye un mapa de Google Maps para selección de ubicaciones, selector de fechas y gráficos reactivos con probabilidades climáticas.</a:t>
            </a:r>
            <a:endParaRPr lang="en-US" sz="1300" dirty="0"/>
          </a:p>
        </p:txBody>
      </p:sp>
      <p:sp>
        <p:nvSpPr>
          <p:cNvPr id="11" name="Shape 9"/>
          <p:cNvSpPr/>
          <p:nvPr/>
        </p:nvSpPr>
        <p:spPr>
          <a:xfrm>
            <a:off x="9556552" y="1224201"/>
            <a:ext cx="4482822" cy="2105858"/>
          </a:xfrm>
          <a:prstGeom prst="rect">
            <a:avLst/>
          </a:prstGeom>
          <a:solidFill>
            <a:srgbClr val="F3EEE3"/>
          </a:solidFill>
          <a:ln/>
        </p:spPr>
        <p:txBody>
          <a:bodyPr/>
          <a:lstStyle/>
          <a:p>
            <a:endParaRPr lang="es-EC"/>
          </a:p>
        </p:txBody>
      </p:sp>
      <p:sp>
        <p:nvSpPr>
          <p:cNvPr id="12" name="Shape 10"/>
          <p:cNvSpPr/>
          <p:nvPr/>
        </p:nvSpPr>
        <p:spPr>
          <a:xfrm>
            <a:off x="9556552" y="1224201"/>
            <a:ext cx="22860" cy="2105858"/>
          </a:xfrm>
          <a:prstGeom prst="roundRect">
            <a:avLst>
              <a:gd name="adj" fmla="val 110816"/>
            </a:avLst>
          </a:prstGeom>
          <a:solidFill>
            <a:srgbClr val="D9D4C9"/>
          </a:solidFill>
          <a:ln/>
        </p:spPr>
        <p:txBody>
          <a:bodyPr/>
          <a:lstStyle/>
          <a:p>
            <a:endParaRPr lang="es-EC"/>
          </a:p>
        </p:txBody>
      </p:sp>
      <p:sp>
        <p:nvSpPr>
          <p:cNvPr id="13" name="Text 11"/>
          <p:cNvSpPr/>
          <p:nvPr/>
        </p:nvSpPr>
        <p:spPr>
          <a:xfrm>
            <a:off x="9725382" y="1393031"/>
            <a:ext cx="2622709" cy="316706"/>
          </a:xfrm>
          <a:prstGeom prst="rect">
            <a:avLst/>
          </a:prstGeom>
          <a:noFill/>
          <a:ln/>
        </p:spPr>
        <p:txBody>
          <a:bodyPr wrap="none" lIns="0" tIns="0" rIns="0" bIns="0" rtlCol="0" anchor="t"/>
          <a:lstStyle/>
          <a:p>
            <a:pPr marL="0" indent="0" algn="l">
              <a:lnSpc>
                <a:spcPts val="2450"/>
              </a:lnSpc>
              <a:buNone/>
            </a:pPr>
            <a:r>
              <a:rPr lang="en-US" sz="1950" dirty="0">
                <a:solidFill>
                  <a:srgbClr val="2B4150"/>
                </a:solidFill>
                <a:latin typeface="MuseoModerno Medium" pitchFamily="34" charset="0"/>
                <a:ea typeface="MuseoModerno Medium" pitchFamily="34" charset="-122"/>
                <a:cs typeface="MuseoModerno Medium" pitchFamily="34" charset="-120"/>
              </a:rPr>
              <a:t>Icono "WeatherLens"</a:t>
            </a:r>
            <a:endParaRPr lang="en-US" sz="1950" dirty="0"/>
          </a:p>
        </p:txBody>
      </p:sp>
      <p:sp>
        <p:nvSpPr>
          <p:cNvPr id="14" name="Text 12"/>
          <p:cNvSpPr/>
          <p:nvPr/>
        </p:nvSpPr>
        <p:spPr>
          <a:xfrm>
            <a:off x="9725382" y="1811060"/>
            <a:ext cx="4145161" cy="1080135"/>
          </a:xfrm>
          <a:prstGeom prst="rect">
            <a:avLst/>
          </a:prstGeom>
          <a:noFill/>
          <a:ln/>
        </p:spPr>
        <p:txBody>
          <a:bodyPr wrap="square" lIns="0" tIns="0" rIns="0" bIns="0" rtlCol="0" anchor="t"/>
          <a:lstStyle/>
          <a:p>
            <a:pPr marL="0" indent="0" algn="l">
              <a:lnSpc>
                <a:spcPts val="2100"/>
              </a:lnSpc>
              <a:buNone/>
            </a:pPr>
            <a:r>
              <a:rPr lang="en-US" sz="1300" dirty="0">
                <a:solidFill>
                  <a:srgbClr val="2B4150"/>
                </a:solidFill>
                <a:latin typeface="Source Sans 3" pitchFamily="34" charset="0"/>
                <a:ea typeface="Source Sans 3" pitchFamily="34" charset="-122"/>
                <a:cs typeface="Source Sans 3" pitchFamily="34" charset="-120"/>
              </a:rPr>
              <a:t>El icono, generado con IA (Leonardo.IA), representa un globo con elementos climáticos en tonos azules y rojos, reflejando nuestro enfoque en la predicción meteorológica.</a:t>
            </a:r>
            <a:endParaRPr lang="en-US" sz="1300" dirty="0"/>
          </a:p>
        </p:txBody>
      </p:sp>
      <p:pic>
        <p:nvPicPr>
          <p:cNvPr id="19" name="Imagen 18">
            <a:extLst>
              <a:ext uri="{FF2B5EF4-FFF2-40B4-BE49-F238E27FC236}">
                <a16:creationId xmlns:a16="http://schemas.microsoft.com/office/drawing/2014/main" id="{7EA526AB-02F3-B2A2-A26D-3CC8C8C698B8}"/>
              </a:ext>
            </a:extLst>
          </p:cNvPr>
          <p:cNvPicPr>
            <a:picLocks noChangeAspect="1"/>
          </p:cNvPicPr>
          <p:nvPr/>
        </p:nvPicPr>
        <p:blipFill>
          <a:blip r:embed="rId3"/>
          <a:stretch>
            <a:fillRect/>
          </a:stretch>
        </p:blipFill>
        <p:spPr>
          <a:xfrm>
            <a:off x="392367" y="3431383"/>
            <a:ext cx="4593970" cy="4586882"/>
          </a:xfrm>
          <a:prstGeom prst="rect">
            <a:avLst/>
          </a:prstGeom>
        </p:spPr>
      </p:pic>
      <p:pic>
        <p:nvPicPr>
          <p:cNvPr id="21" name="Imagen 20">
            <a:extLst>
              <a:ext uri="{FF2B5EF4-FFF2-40B4-BE49-F238E27FC236}">
                <a16:creationId xmlns:a16="http://schemas.microsoft.com/office/drawing/2014/main" id="{4E1A9A30-9E92-3483-7F0D-24F9E8D6670F}"/>
              </a:ext>
            </a:extLst>
          </p:cNvPr>
          <p:cNvPicPr>
            <a:picLocks noChangeAspect="1"/>
          </p:cNvPicPr>
          <p:nvPr/>
        </p:nvPicPr>
        <p:blipFill>
          <a:blip r:embed="rId4"/>
          <a:stretch>
            <a:fillRect/>
          </a:stretch>
        </p:blipFill>
        <p:spPr>
          <a:xfrm>
            <a:off x="4919740" y="3498889"/>
            <a:ext cx="4619031" cy="4350701"/>
          </a:xfrm>
          <a:prstGeom prst="rect">
            <a:avLst/>
          </a:prstGeom>
        </p:spPr>
      </p:pic>
      <p:pic>
        <p:nvPicPr>
          <p:cNvPr id="23" name="Imagen 22">
            <a:extLst>
              <a:ext uri="{FF2B5EF4-FFF2-40B4-BE49-F238E27FC236}">
                <a16:creationId xmlns:a16="http://schemas.microsoft.com/office/drawing/2014/main" id="{197F1758-1F1A-0F9F-D79E-3422778AA5C6}"/>
              </a:ext>
            </a:extLst>
          </p:cNvPr>
          <p:cNvPicPr>
            <a:picLocks noChangeAspect="1"/>
          </p:cNvPicPr>
          <p:nvPr/>
        </p:nvPicPr>
        <p:blipFill>
          <a:blip r:embed="rId5"/>
          <a:srcRect l="11740" t="16927" r="11872" b="16927"/>
          <a:stretch>
            <a:fillRect/>
          </a:stretch>
        </p:blipFill>
        <p:spPr>
          <a:xfrm>
            <a:off x="9725382" y="3498889"/>
            <a:ext cx="4708814" cy="4350701"/>
          </a:xfrm>
          <a:prstGeom prst="rect">
            <a:avLst/>
          </a:prstGeom>
          <a:ln w="12700">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50319"/>
            <a:ext cx="10433090"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Escalabilidad del Proyecto: Un Horizonte Amplio</a:t>
            </a:r>
            <a:endParaRPr lang="en-US" sz="3550" dirty="0"/>
          </a:p>
        </p:txBody>
      </p:sp>
      <p:sp>
        <p:nvSpPr>
          <p:cNvPr id="3" name="Text 1"/>
          <p:cNvSpPr/>
          <p:nvPr/>
        </p:nvSpPr>
        <p:spPr>
          <a:xfrm>
            <a:off x="793790" y="167092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WeatherLens está diseñado para crecer y adaptarse a nuevas necesidades y contextos geográficos. Algunas de las soluciones que se puede implementarse son :</a:t>
            </a:r>
            <a:endParaRPr lang="en-US" sz="1750" dirty="0"/>
          </a:p>
        </p:txBody>
      </p:sp>
      <p:sp>
        <p:nvSpPr>
          <p:cNvPr id="4" name="Shape 2"/>
          <p:cNvSpPr/>
          <p:nvPr/>
        </p:nvSpPr>
        <p:spPr>
          <a:xfrm>
            <a:off x="793790" y="2651879"/>
            <a:ext cx="6407944" cy="680442"/>
          </a:xfrm>
          <a:prstGeom prst="roundRect">
            <a:avLst>
              <a:gd name="adj" fmla="val 480029"/>
            </a:avLst>
          </a:prstGeom>
          <a:solidFill>
            <a:srgbClr val="F3EEE3"/>
          </a:solidFill>
          <a:ln/>
        </p:spPr>
        <p:txBody>
          <a:bodyPr/>
          <a:lstStyle/>
          <a:p>
            <a:endParaRPr lang="es-EC"/>
          </a:p>
        </p:txBody>
      </p:sp>
      <p:sp>
        <p:nvSpPr>
          <p:cNvPr id="5" name="Text 3"/>
          <p:cNvSpPr/>
          <p:nvPr/>
        </p:nvSpPr>
        <p:spPr>
          <a:xfrm>
            <a:off x="3827621" y="2779395"/>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1</a:t>
            </a:r>
            <a:endParaRPr lang="en-US" sz="2650" dirty="0"/>
          </a:p>
        </p:txBody>
      </p:sp>
      <p:sp>
        <p:nvSpPr>
          <p:cNvPr id="6" name="Text 4"/>
          <p:cNvSpPr/>
          <p:nvPr/>
        </p:nvSpPr>
        <p:spPr>
          <a:xfrm>
            <a:off x="1020604" y="3559135"/>
            <a:ext cx="3020258"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Expansión Geográfica</a:t>
            </a:r>
            <a:endParaRPr lang="en-US" sz="2200" dirty="0"/>
          </a:p>
        </p:txBody>
      </p:sp>
      <p:sp>
        <p:nvSpPr>
          <p:cNvPr id="7" name="Text 5"/>
          <p:cNvSpPr/>
          <p:nvPr/>
        </p:nvSpPr>
        <p:spPr>
          <a:xfrm>
            <a:off x="1020604" y="4049554"/>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Ajuste de latitud/longitud para ciudades o regiones específicas; el script de descarga facilita la replicación.</a:t>
            </a:r>
            <a:endParaRPr lang="en-US" sz="1750" dirty="0"/>
          </a:p>
        </p:txBody>
      </p:sp>
      <p:sp>
        <p:nvSpPr>
          <p:cNvPr id="8" name="Shape 6"/>
          <p:cNvSpPr/>
          <p:nvPr/>
        </p:nvSpPr>
        <p:spPr>
          <a:xfrm>
            <a:off x="7428548" y="2651879"/>
            <a:ext cx="6408063" cy="680442"/>
          </a:xfrm>
          <a:prstGeom prst="roundRect">
            <a:avLst>
              <a:gd name="adj" fmla="val 480029"/>
            </a:avLst>
          </a:prstGeom>
          <a:solidFill>
            <a:srgbClr val="F3EEE3"/>
          </a:solidFill>
          <a:ln/>
        </p:spPr>
        <p:txBody>
          <a:bodyPr/>
          <a:lstStyle/>
          <a:p>
            <a:endParaRPr lang="es-EC"/>
          </a:p>
        </p:txBody>
      </p:sp>
      <p:sp>
        <p:nvSpPr>
          <p:cNvPr id="9" name="Text 7"/>
          <p:cNvSpPr/>
          <p:nvPr/>
        </p:nvSpPr>
        <p:spPr>
          <a:xfrm>
            <a:off x="10462498" y="2779395"/>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2</a:t>
            </a:r>
            <a:endParaRPr lang="en-US" sz="2650" dirty="0"/>
          </a:p>
        </p:txBody>
      </p:sp>
      <p:sp>
        <p:nvSpPr>
          <p:cNvPr id="10" name="Text 8"/>
          <p:cNvSpPr/>
          <p:nvPr/>
        </p:nvSpPr>
        <p:spPr>
          <a:xfrm>
            <a:off x="7655362" y="35591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Roles de Usuario</a:t>
            </a:r>
            <a:endParaRPr lang="en-US" sz="2200" dirty="0"/>
          </a:p>
        </p:txBody>
      </p:sp>
      <p:sp>
        <p:nvSpPr>
          <p:cNvPr id="11" name="Text 9"/>
          <p:cNvSpPr/>
          <p:nvPr/>
        </p:nvSpPr>
        <p:spPr>
          <a:xfrm>
            <a:off x="7655362" y="4049554"/>
            <a:ext cx="5954435"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Integración de superusuarios, técnicos, científicos y generales con funciones delimitadas para mayor seguridad.</a:t>
            </a:r>
            <a:endParaRPr lang="en-US" sz="1750" dirty="0"/>
          </a:p>
        </p:txBody>
      </p:sp>
      <p:sp>
        <p:nvSpPr>
          <p:cNvPr id="12" name="Shape 10"/>
          <p:cNvSpPr/>
          <p:nvPr/>
        </p:nvSpPr>
        <p:spPr>
          <a:xfrm>
            <a:off x="793790" y="5228987"/>
            <a:ext cx="6407944" cy="680442"/>
          </a:xfrm>
          <a:prstGeom prst="roundRect">
            <a:avLst>
              <a:gd name="adj" fmla="val 480029"/>
            </a:avLst>
          </a:prstGeom>
          <a:solidFill>
            <a:srgbClr val="F3EEE3"/>
          </a:solidFill>
          <a:ln/>
        </p:spPr>
        <p:txBody>
          <a:bodyPr/>
          <a:lstStyle/>
          <a:p>
            <a:endParaRPr lang="es-EC"/>
          </a:p>
        </p:txBody>
      </p:sp>
      <p:sp>
        <p:nvSpPr>
          <p:cNvPr id="13" name="Text 11"/>
          <p:cNvSpPr/>
          <p:nvPr/>
        </p:nvSpPr>
        <p:spPr>
          <a:xfrm>
            <a:off x="3827621" y="5356503"/>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3</a:t>
            </a:r>
            <a:endParaRPr lang="en-US" sz="2650" dirty="0"/>
          </a:p>
        </p:txBody>
      </p:sp>
      <p:sp>
        <p:nvSpPr>
          <p:cNvPr id="14" name="Text 12"/>
          <p:cNvSpPr/>
          <p:nvPr/>
        </p:nvSpPr>
        <p:spPr>
          <a:xfrm>
            <a:off x="1020604" y="6136243"/>
            <a:ext cx="3356610"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Nuevas Funcionalidades</a:t>
            </a:r>
            <a:endParaRPr lang="en-US" sz="2200" dirty="0"/>
          </a:p>
        </p:txBody>
      </p:sp>
      <p:sp>
        <p:nvSpPr>
          <p:cNvPr id="15" name="Text 13"/>
          <p:cNvSpPr/>
          <p:nvPr/>
        </p:nvSpPr>
        <p:spPr>
          <a:xfrm>
            <a:off x="1020604" y="6626662"/>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Mapas de calor en R, notificaciones push, login con APIs de Google, y reportes en PDF mediante APIs dedicadas.</a:t>
            </a:r>
            <a:endParaRPr lang="en-US" sz="1750" dirty="0"/>
          </a:p>
        </p:txBody>
      </p:sp>
      <p:sp>
        <p:nvSpPr>
          <p:cNvPr id="16" name="Shape 14"/>
          <p:cNvSpPr/>
          <p:nvPr/>
        </p:nvSpPr>
        <p:spPr>
          <a:xfrm>
            <a:off x="7428548" y="5228987"/>
            <a:ext cx="6408063" cy="680442"/>
          </a:xfrm>
          <a:prstGeom prst="roundRect">
            <a:avLst>
              <a:gd name="adj" fmla="val 480029"/>
            </a:avLst>
          </a:prstGeom>
          <a:solidFill>
            <a:srgbClr val="F3EEE3"/>
          </a:solidFill>
          <a:ln/>
        </p:spPr>
        <p:txBody>
          <a:bodyPr/>
          <a:lstStyle/>
          <a:p>
            <a:endParaRPr lang="es-EC"/>
          </a:p>
        </p:txBody>
      </p:sp>
      <p:sp>
        <p:nvSpPr>
          <p:cNvPr id="17" name="Text 15"/>
          <p:cNvSpPr/>
          <p:nvPr/>
        </p:nvSpPr>
        <p:spPr>
          <a:xfrm>
            <a:off x="10462498" y="5356503"/>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4</a:t>
            </a:r>
            <a:endParaRPr lang="en-US" sz="2650" dirty="0"/>
          </a:p>
        </p:txBody>
      </p:sp>
      <p:sp>
        <p:nvSpPr>
          <p:cNvPr id="18" name="Text 16"/>
          <p:cNvSpPr/>
          <p:nvPr/>
        </p:nvSpPr>
        <p:spPr>
          <a:xfrm>
            <a:off x="7655362" y="6136243"/>
            <a:ext cx="2898338"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Integración de Datos</a:t>
            </a:r>
            <a:endParaRPr lang="en-US" sz="2200" dirty="0"/>
          </a:p>
        </p:txBody>
      </p:sp>
      <p:sp>
        <p:nvSpPr>
          <p:cNvPr id="19" name="Text 17"/>
          <p:cNvSpPr/>
          <p:nvPr/>
        </p:nvSpPr>
        <p:spPr>
          <a:xfrm>
            <a:off x="7655362" y="6626662"/>
            <a:ext cx="5954435"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Vinculación con datos de otras agencias aeroespaciales para mejorar la precisión y enriquecer la información.</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1253" y="622459"/>
            <a:ext cx="7694295" cy="1035368"/>
          </a:xfrm>
          <a:prstGeom prst="rect">
            <a:avLst/>
          </a:prstGeom>
          <a:noFill/>
          <a:ln/>
        </p:spPr>
        <p:txBody>
          <a:bodyPr wrap="square" lIns="0" tIns="0" rIns="0" bIns="0" rtlCol="0" anchor="t"/>
          <a:lstStyle/>
          <a:p>
            <a:pPr marL="0" indent="0" algn="l">
              <a:lnSpc>
                <a:spcPts val="4050"/>
              </a:lnSpc>
              <a:buNone/>
            </a:pPr>
            <a:r>
              <a:rPr lang="en-US" sz="3250" dirty="0">
                <a:solidFill>
                  <a:srgbClr val="124E73"/>
                </a:solidFill>
                <a:latin typeface="MuseoModerno Medium" pitchFamily="34" charset="0"/>
                <a:ea typeface="MuseoModerno Medium" pitchFamily="34" charset="-122"/>
                <a:cs typeface="MuseoModerno Medium" pitchFamily="34" charset="-120"/>
              </a:rPr>
              <a:t>Impacto Real de WeatherLens: Acceso Democrático a la Información</a:t>
            </a:r>
            <a:endParaRPr lang="en-US" sz="3250" dirty="0"/>
          </a:p>
        </p:txBody>
      </p:sp>
      <p:sp>
        <p:nvSpPr>
          <p:cNvPr id="4" name="Text 1"/>
          <p:cNvSpPr/>
          <p:nvPr/>
        </p:nvSpPr>
        <p:spPr>
          <a:xfrm>
            <a:off x="6211253" y="1890713"/>
            <a:ext cx="7694295" cy="662464"/>
          </a:xfrm>
          <a:prstGeom prst="rect">
            <a:avLst/>
          </a:prstGeom>
          <a:noFill/>
          <a:ln/>
        </p:spPr>
        <p:txBody>
          <a:bodyPr wrap="square" lIns="0" tIns="0" rIns="0" bIns="0" rtlCol="0" anchor="t"/>
          <a:lstStyle/>
          <a:p>
            <a:pPr marL="0" indent="0" algn="l">
              <a:lnSpc>
                <a:spcPts val="2600"/>
              </a:lnSpc>
              <a:buNone/>
            </a:pPr>
            <a:r>
              <a:rPr lang="en-US" sz="1600" dirty="0">
                <a:solidFill>
                  <a:srgbClr val="2B4150"/>
                </a:solidFill>
                <a:latin typeface="Source Sans 3" pitchFamily="34" charset="0"/>
                <a:ea typeface="Source Sans 3" pitchFamily="34" charset="-122"/>
                <a:cs typeface="Source Sans 3" pitchFamily="34" charset="-120"/>
              </a:rPr>
              <a:t>WeatherLens democratiza el acceso a datos climáticos complejos, transformándolos en herramientas predictivas accesibles para todos.</a:t>
            </a:r>
            <a:endParaRPr lang="en-US" sz="1600" dirty="0"/>
          </a:p>
        </p:txBody>
      </p:sp>
      <p:sp>
        <p:nvSpPr>
          <p:cNvPr id="5" name="Shape 2"/>
          <p:cNvSpPr/>
          <p:nvPr/>
        </p:nvSpPr>
        <p:spPr>
          <a:xfrm>
            <a:off x="6211253" y="2896017"/>
            <a:ext cx="103465" cy="103465"/>
          </a:xfrm>
          <a:prstGeom prst="roundRect">
            <a:avLst>
              <a:gd name="adj" fmla="val 441889"/>
            </a:avLst>
          </a:prstGeom>
          <a:solidFill>
            <a:srgbClr val="325F7B"/>
          </a:solidFill>
          <a:ln/>
        </p:spPr>
        <p:txBody>
          <a:bodyPr/>
          <a:lstStyle/>
          <a:p>
            <a:endParaRPr lang="es-EC"/>
          </a:p>
        </p:txBody>
      </p:sp>
      <p:sp>
        <p:nvSpPr>
          <p:cNvPr id="6" name="Text 3"/>
          <p:cNvSpPr/>
          <p:nvPr/>
        </p:nvSpPr>
        <p:spPr>
          <a:xfrm>
            <a:off x="6521768" y="2786062"/>
            <a:ext cx="3504724" cy="323493"/>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Predicciones Personalizadas</a:t>
            </a:r>
            <a:endParaRPr lang="en-US" sz="2000" dirty="0"/>
          </a:p>
        </p:txBody>
      </p:sp>
      <p:sp>
        <p:nvSpPr>
          <p:cNvPr id="7" name="Text 4"/>
          <p:cNvSpPr/>
          <p:nvPr/>
        </p:nvSpPr>
        <p:spPr>
          <a:xfrm>
            <a:off x="6521768" y="3233738"/>
            <a:ext cx="7383780" cy="993696"/>
          </a:xfrm>
          <a:prstGeom prst="rect">
            <a:avLst/>
          </a:prstGeom>
          <a:noFill/>
          <a:ln/>
        </p:spPr>
        <p:txBody>
          <a:bodyPr wrap="square" lIns="0" tIns="0" rIns="0" bIns="0" rtlCol="0" anchor="t"/>
          <a:lstStyle/>
          <a:p>
            <a:pPr marL="0" indent="0" algn="l">
              <a:lnSpc>
                <a:spcPts val="2600"/>
              </a:lnSpc>
              <a:buNone/>
            </a:pPr>
            <a:r>
              <a:rPr lang="en-US" sz="1600" dirty="0">
                <a:solidFill>
                  <a:srgbClr val="2B4150"/>
                </a:solidFill>
                <a:latin typeface="Source Sans 3" pitchFamily="34" charset="0"/>
                <a:ea typeface="Source Sans 3" pitchFamily="34" charset="-122"/>
                <a:cs typeface="Source Sans 3" pitchFamily="34" charset="-120"/>
              </a:rPr>
              <a:t>Modelo de regresión logística entrenado con datos MERRA-2 para calcular probabilidades de condiciones extremas (calor, viento, humedad) en ubicaciones y fechas específicas.</a:t>
            </a:r>
            <a:endParaRPr lang="en-US" sz="1600" dirty="0"/>
          </a:p>
        </p:txBody>
      </p:sp>
      <p:sp>
        <p:nvSpPr>
          <p:cNvPr id="8" name="Shape 5"/>
          <p:cNvSpPr/>
          <p:nvPr/>
        </p:nvSpPr>
        <p:spPr>
          <a:xfrm>
            <a:off x="6211253" y="4751487"/>
            <a:ext cx="103465" cy="103465"/>
          </a:xfrm>
          <a:prstGeom prst="roundRect">
            <a:avLst>
              <a:gd name="adj" fmla="val 441889"/>
            </a:avLst>
          </a:prstGeom>
          <a:solidFill>
            <a:srgbClr val="325F7B"/>
          </a:solidFill>
          <a:ln/>
        </p:spPr>
        <p:txBody>
          <a:bodyPr/>
          <a:lstStyle/>
          <a:p>
            <a:endParaRPr lang="es-EC"/>
          </a:p>
        </p:txBody>
      </p:sp>
      <p:sp>
        <p:nvSpPr>
          <p:cNvPr id="9" name="Text 6"/>
          <p:cNvSpPr/>
          <p:nvPr/>
        </p:nvSpPr>
        <p:spPr>
          <a:xfrm>
            <a:off x="6521768" y="4641533"/>
            <a:ext cx="2588776" cy="323493"/>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Interfaz Intuitiva</a:t>
            </a:r>
            <a:endParaRPr lang="en-US" sz="2000" dirty="0"/>
          </a:p>
        </p:txBody>
      </p:sp>
      <p:sp>
        <p:nvSpPr>
          <p:cNvPr id="10" name="Text 7"/>
          <p:cNvSpPr/>
          <p:nvPr/>
        </p:nvSpPr>
        <p:spPr>
          <a:xfrm>
            <a:off x="6521768" y="5089208"/>
            <a:ext cx="7383780" cy="993696"/>
          </a:xfrm>
          <a:prstGeom prst="rect">
            <a:avLst/>
          </a:prstGeom>
          <a:noFill/>
          <a:ln/>
        </p:spPr>
        <p:txBody>
          <a:bodyPr wrap="square" lIns="0" tIns="0" rIns="0" bIns="0" rtlCol="0" anchor="t"/>
          <a:lstStyle/>
          <a:p>
            <a:pPr marL="0" indent="0" algn="l">
              <a:lnSpc>
                <a:spcPts val="2600"/>
              </a:lnSpc>
              <a:buNone/>
            </a:pPr>
            <a:r>
              <a:rPr lang="en-US" sz="1600" dirty="0">
                <a:solidFill>
                  <a:srgbClr val="2B4150"/>
                </a:solidFill>
                <a:latin typeface="Source Sans 3" pitchFamily="34" charset="0"/>
                <a:ea typeface="Source Sans 3" pitchFamily="34" charset="-122"/>
                <a:cs typeface="Source Sans 3" pitchFamily="34" charset="-120"/>
              </a:rPr>
              <a:t>Una aplicación móvil en Flutter con mapa interactivo de Google Maps, selector de fechas y visualizaciones gráficas (curvas de campana, series temporales) con explicaciones claras.</a:t>
            </a:r>
            <a:endParaRPr lang="en-US" sz="1600" dirty="0"/>
          </a:p>
        </p:txBody>
      </p:sp>
      <p:sp>
        <p:nvSpPr>
          <p:cNvPr id="11" name="Shape 8"/>
          <p:cNvSpPr/>
          <p:nvPr/>
        </p:nvSpPr>
        <p:spPr>
          <a:xfrm>
            <a:off x="6211253" y="6606957"/>
            <a:ext cx="103465" cy="103465"/>
          </a:xfrm>
          <a:prstGeom prst="roundRect">
            <a:avLst>
              <a:gd name="adj" fmla="val 441889"/>
            </a:avLst>
          </a:prstGeom>
          <a:solidFill>
            <a:srgbClr val="325F7B"/>
          </a:solidFill>
          <a:ln/>
        </p:spPr>
        <p:txBody>
          <a:bodyPr/>
          <a:lstStyle/>
          <a:p>
            <a:endParaRPr lang="es-EC"/>
          </a:p>
        </p:txBody>
      </p:sp>
      <p:sp>
        <p:nvSpPr>
          <p:cNvPr id="12" name="Text 9"/>
          <p:cNvSpPr/>
          <p:nvPr/>
        </p:nvSpPr>
        <p:spPr>
          <a:xfrm>
            <a:off x="6521768" y="6497002"/>
            <a:ext cx="2588776" cy="323493"/>
          </a:xfrm>
          <a:prstGeom prst="rect">
            <a:avLst/>
          </a:prstGeom>
          <a:noFill/>
          <a:ln/>
        </p:spPr>
        <p:txBody>
          <a:bodyPr wrap="none" lIns="0" tIns="0" rIns="0" bIns="0" rtlCol="0" anchor="t"/>
          <a:lstStyle/>
          <a:p>
            <a:pPr marL="0" indent="0" algn="l">
              <a:lnSpc>
                <a:spcPts val="2500"/>
              </a:lnSpc>
              <a:buNone/>
            </a:pPr>
            <a:r>
              <a:rPr lang="en-US" sz="2000" dirty="0">
                <a:solidFill>
                  <a:srgbClr val="2B4150"/>
                </a:solidFill>
                <a:latin typeface="MuseoModerno Medium" pitchFamily="34" charset="0"/>
                <a:ea typeface="MuseoModerno Medium" pitchFamily="34" charset="-122"/>
                <a:cs typeface="MuseoModerno Medium" pitchFamily="34" charset="-120"/>
              </a:rPr>
              <a:t>Utilidad Práctica</a:t>
            </a:r>
            <a:endParaRPr lang="en-US" sz="2000" dirty="0"/>
          </a:p>
        </p:txBody>
      </p:sp>
      <p:sp>
        <p:nvSpPr>
          <p:cNvPr id="13" name="Text 10"/>
          <p:cNvSpPr/>
          <p:nvPr/>
        </p:nvSpPr>
        <p:spPr>
          <a:xfrm>
            <a:off x="6521768" y="6944678"/>
            <a:ext cx="7383780" cy="662464"/>
          </a:xfrm>
          <a:prstGeom prst="rect">
            <a:avLst/>
          </a:prstGeom>
          <a:noFill/>
          <a:ln/>
        </p:spPr>
        <p:txBody>
          <a:bodyPr wrap="square" lIns="0" tIns="0" rIns="0" bIns="0" rtlCol="0" anchor="t"/>
          <a:lstStyle/>
          <a:p>
            <a:pPr marL="0" indent="0" algn="l">
              <a:lnSpc>
                <a:spcPts val="2600"/>
              </a:lnSpc>
              <a:buNone/>
            </a:pPr>
            <a:r>
              <a:rPr lang="en-US" sz="1600" dirty="0">
                <a:solidFill>
                  <a:srgbClr val="2B4150"/>
                </a:solidFill>
                <a:latin typeface="Source Sans 3" pitchFamily="34" charset="0"/>
                <a:ea typeface="Source Sans 3" pitchFamily="34" charset="-122"/>
                <a:cs typeface="Source Sans 3" pitchFamily="34" charset="-120"/>
              </a:rPr>
              <a:t>Descargas en CSV o JSON con metadatos para planificar eventos al aire libre, ofreciendo insights accionables sin procesar datos históricos manualmente.</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83550"/>
            <a:ext cx="12282011"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WeatherLens vs. Herramientas Tradicionales de la NASA</a:t>
            </a:r>
            <a:endParaRPr lang="en-US" sz="3550" dirty="0"/>
          </a:p>
        </p:txBody>
      </p:sp>
      <p:sp>
        <p:nvSpPr>
          <p:cNvPr id="3" name="Text 1"/>
          <p:cNvSpPr/>
          <p:nvPr/>
        </p:nvSpPr>
        <p:spPr>
          <a:xfrm>
            <a:off x="793790" y="180415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La accesibilidad de WeatherLens contrasta con la complejidad de las plataformas científicas tradicionales.</a:t>
            </a:r>
            <a:endParaRPr lang="en-US" sz="1750" dirty="0"/>
          </a:p>
        </p:txBody>
      </p:sp>
      <p:sp>
        <p:nvSpPr>
          <p:cNvPr id="4" name="Text 2"/>
          <p:cNvSpPr/>
          <p:nvPr/>
        </p:nvSpPr>
        <p:spPr>
          <a:xfrm>
            <a:off x="793790" y="2649022"/>
            <a:ext cx="5347692" cy="425291"/>
          </a:xfrm>
          <a:prstGeom prst="rect">
            <a:avLst/>
          </a:prstGeom>
          <a:noFill/>
          <a:ln/>
        </p:spPr>
        <p:txBody>
          <a:bodyPr wrap="non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WeatherLens: Accesibilidad Total</a:t>
            </a:r>
            <a:endParaRPr lang="en-US" sz="2650" dirty="0"/>
          </a:p>
        </p:txBody>
      </p:sp>
      <p:sp>
        <p:nvSpPr>
          <p:cNvPr id="5" name="Text 3"/>
          <p:cNvSpPr/>
          <p:nvPr/>
        </p:nvSpPr>
        <p:spPr>
          <a:xfrm>
            <a:off x="793790" y="3301127"/>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25F7B"/>
                </a:solidFill>
                <a:latin typeface="Source Sans 3" pitchFamily="34" charset="0"/>
                <a:ea typeface="Source Sans 3" pitchFamily="34" charset="-122"/>
                <a:cs typeface="Source Sans 3" pitchFamily="34" charset="-120"/>
              </a:rPr>
              <a:t>✓</a:t>
            </a:r>
            <a:r>
              <a:rPr lang="en-US" sz="1750" dirty="0">
                <a:solidFill>
                  <a:srgbClr val="2B4150"/>
                </a:solidFill>
                <a:latin typeface="Source Sans 3" pitchFamily="34" charset="0"/>
                <a:ea typeface="Source Sans 3" pitchFamily="34" charset="-122"/>
                <a:cs typeface="Source Sans 3" pitchFamily="34" charset="-120"/>
              </a:rPr>
              <a:t> Predicciones probabilísticas en tiempo real vía app móvil.</a:t>
            </a:r>
            <a:endParaRPr lang="en-US" sz="1750" dirty="0"/>
          </a:p>
        </p:txBody>
      </p:sp>
      <p:sp>
        <p:nvSpPr>
          <p:cNvPr id="6" name="Text 4"/>
          <p:cNvSpPr/>
          <p:nvPr/>
        </p:nvSpPr>
        <p:spPr>
          <a:xfrm>
            <a:off x="793790" y="3868103"/>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325F7B"/>
                </a:solidFill>
                <a:latin typeface="Source Sans 3" pitchFamily="34" charset="0"/>
                <a:ea typeface="Source Sans 3" pitchFamily="34" charset="-122"/>
                <a:cs typeface="Source Sans 3" pitchFamily="34" charset="-120"/>
              </a:rPr>
              <a:t>✓</a:t>
            </a:r>
            <a:r>
              <a:rPr lang="en-US" sz="1750" dirty="0">
                <a:solidFill>
                  <a:srgbClr val="2B4150"/>
                </a:solidFill>
                <a:latin typeface="Source Sans 3" pitchFamily="34" charset="0"/>
                <a:ea typeface="Source Sans 3" pitchFamily="34" charset="-122"/>
                <a:cs typeface="Source Sans 3" pitchFamily="34" charset="-120"/>
              </a:rPr>
              <a:t> No requiere conocimientos en programación ni procesamiento manual de datos.</a:t>
            </a:r>
            <a:endParaRPr lang="en-US" sz="1750" dirty="0"/>
          </a:p>
        </p:txBody>
      </p:sp>
      <p:sp>
        <p:nvSpPr>
          <p:cNvPr id="7" name="Text 5"/>
          <p:cNvSpPr/>
          <p:nvPr/>
        </p:nvSpPr>
        <p:spPr>
          <a:xfrm>
            <a:off x="793790" y="479798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325F7B"/>
                </a:solidFill>
                <a:latin typeface="Source Sans 3" pitchFamily="34" charset="0"/>
                <a:ea typeface="Source Sans 3" pitchFamily="34" charset="-122"/>
                <a:cs typeface="Source Sans 3" pitchFamily="34" charset="-120"/>
              </a:rPr>
              <a:t>✓</a:t>
            </a:r>
            <a:r>
              <a:rPr lang="en-US" sz="1750" dirty="0">
                <a:solidFill>
                  <a:srgbClr val="2B4150"/>
                </a:solidFill>
                <a:latin typeface="Source Sans 3" pitchFamily="34" charset="0"/>
                <a:ea typeface="Source Sans 3" pitchFamily="34" charset="-122"/>
                <a:cs typeface="Source Sans 3" pitchFamily="34" charset="-120"/>
              </a:rPr>
              <a:t> Alertas visuales y descargables sobre umbrales personalizados para una mejor toma de decisiones diarias.</a:t>
            </a:r>
            <a:endParaRPr lang="en-US" sz="1750" dirty="0"/>
          </a:p>
        </p:txBody>
      </p:sp>
      <p:sp>
        <p:nvSpPr>
          <p:cNvPr id="8" name="Text 6"/>
          <p:cNvSpPr/>
          <p:nvPr/>
        </p:nvSpPr>
        <p:spPr>
          <a:xfrm>
            <a:off x="793790" y="572785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325F7B"/>
                </a:solidFill>
                <a:latin typeface="Source Sans 3" pitchFamily="34" charset="0"/>
                <a:ea typeface="Source Sans 3" pitchFamily="34" charset="-122"/>
                <a:cs typeface="Source Sans 3" pitchFamily="34" charset="-120"/>
              </a:rPr>
              <a:t>✓</a:t>
            </a:r>
            <a:r>
              <a:rPr lang="en-US" sz="1750" dirty="0">
                <a:solidFill>
                  <a:srgbClr val="2B4150"/>
                </a:solidFill>
                <a:latin typeface="Source Sans 3" pitchFamily="34" charset="0"/>
                <a:ea typeface="Source Sans 3" pitchFamily="34" charset="-122"/>
                <a:cs typeface="Source Sans 3" pitchFamily="34" charset="-120"/>
              </a:rPr>
              <a:t> Interfaz intuitiva y orientada al usuario final, ideal para planificadores de eventos y actividades al aire libre.</a:t>
            </a:r>
            <a:endParaRPr lang="en-US" sz="1750" dirty="0"/>
          </a:p>
        </p:txBody>
      </p:sp>
      <p:sp>
        <p:nvSpPr>
          <p:cNvPr id="9" name="Text 7"/>
          <p:cNvSpPr/>
          <p:nvPr/>
        </p:nvSpPr>
        <p:spPr>
          <a:xfrm>
            <a:off x="7599521" y="2649022"/>
            <a:ext cx="6244709" cy="850583"/>
          </a:xfrm>
          <a:prstGeom prst="rect">
            <a:avLst/>
          </a:prstGeom>
          <a:noFill/>
          <a:ln/>
        </p:spPr>
        <p:txBody>
          <a:bodyPr wrap="square" lIns="0" tIns="0" rIns="0" bIns="0" rtlCol="0" anchor="t"/>
          <a:lstStyle/>
          <a:p>
            <a:pPr marL="0" indent="0" algn="l">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Herramientas NASA Tradicionales (GESDISC, Earthdata Search)</a:t>
            </a:r>
            <a:endParaRPr lang="en-US" sz="2650" dirty="0"/>
          </a:p>
        </p:txBody>
      </p:sp>
      <p:sp>
        <p:nvSpPr>
          <p:cNvPr id="10" name="Text 8"/>
          <p:cNvSpPr/>
          <p:nvPr/>
        </p:nvSpPr>
        <p:spPr>
          <a:xfrm>
            <a:off x="7599521" y="3726418"/>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51738C"/>
                </a:solidFill>
                <a:latin typeface="Source Sans 3" pitchFamily="34" charset="0"/>
                <a:ea typeface="Source Sans 3" pitchFamily="34" charset="-122"/>
                <a:cs typeface="Source Sans 3" pitchFamily="34" charset="-120"/>
              </a:rPr>
              <a:t>✕</a:t>
            </a:r>
            <a:r>
              <a:rPr lang="en-US" sz="1750" dirty="0">
                <a:solidFill>
                  <a:srgbClr val="2B4150"/>
                </a:solidFill>
                <a:latin typeface="Source Sans 3" pitchFamily="34" charset="0"/>
                <a:ea typeface="Source Sans 3" pitchFamily="34" charset="-122"/>
                <a:cs typeface="Source Sans 3" pitchFamily="34" charset="-120"/>
              </a:rPr>
              <a:t> Requieren autenticación y conocimientos en programación para acceder a APIs.</a:t>
            </a:r>
            <a:endParaRPr lang="en-US" sz="1750" dirty="0"/>
          </a:p>
        </p:txBody>
      </p:sp>
      <p:sp>
        <p:nvSpPr>
          <p:cNvPr id="11" name="Text 9"/>
          <p:cNvSpPr/>
          <p:nvPr/>
        </p:nvSpPr>
        <p:spPr>
          <a:xfrm>
            <a:off x="7599521" y="465629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51738C"/>
                </a:solidFill>
                <a:latin typeface="Source Sans 3" pitchFamily="34" charset="0"/>
                <a:ea typeface="Source Sans 3" pitchFamily="34" charset="-122"/>
                <a:cs typeface="Source Sans 3" pitchFamily="34" charset="-120"/>
              </a:rPr>
              <a:t>✕</a:t>
            </a:r>
            <a:r>
              <a:rPr lang="en-US" sz="1750" dirty="0">
                <a:solidFill>
                  <a:srgbClr val="2B4150"/>
                </a:solidFill>
                <a:latin typeface="Source Sans 3" pitchFamily="34" charset="0"/>
                <a:ea typeface="Source Sans 3" pitchFamily="34" charset="-122"/>
                <a:cs typeface="Source Sans 3" pitchFamily="34" charset="-120"/>
              </a:rPr>
              <a:t> Herramientas web complejas orientadas a investigadores y análisis científicos detallados.</a:t>
            </a:r>
            <a:endParaRPr lang="en-US" sz="1750" dirty="0"/>
          </a:p>
        </p:txBody>
      </p:sp>
      <p:sp>
        <p:nvSpPr>
          <p:cNvPr id="12" name="Text 10"/>
          <p:cNvSpPr/>
          <p:nvPr/>
        </p:nvSpPr>
        <p:spPr>
          <a:xfrm>
            <a:off x="7599521" y="5586174"/>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51738C"/>
                </a:solidFill>
                <a:latin typeface="Source Sans 3" pitchFamily="34" charset="0"/>
                <a:ea typeface="Source Sans 3" pitchFamily="34" charset="-122"/>
                <a:cs typeface="Source Sans 3" pitchFamily="34" charset="-120"/>
              </a:rPr>
              <a:t>✕</a:t>
            </a:r>
            <a:r>
              <a:rPr lang="en-US" sz="1750" dirty="0">
                <a:solidFill>
                  <a:srgbClr val="2B4150"/>
                </a:solidFill>
                <a:latin typeface="Source Sans 3" pitchFamily="34" charset="0"/>
                <a:ea typeface="Source Sans 3" pitchFamily="34" charset="-122"/>
                <a:cs typeface="Source Sans 3" pitchFamily="34" charset="-120"/>
              </a:rPr>
              <a:t> Sin interfaces móviles intuitivas ni predicciones directas para el usuario común.</a:t>
            </a:r>
            <a:endParaRPr lang="en-US" sz="1750" dirty="0"/>
          </a:p>
        </p:txBody>
      </p:sp>
      <p:sp>
        <p:nvSpPr>
          <p:cNvPr id="13" name="Text 11"/>
          <p:cNvSpPr/>
          <p:nvPr/>
        </p:nvSpPr>
        <p:spPr>
          <a:xfrm>
            <a:off x="7599521" y="6516053"/>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51738C"/>
                </a:solidFill>
                <a:latin typeface="Source Sans 3" pitchFamily="34" charset="0"/>
                <a:ea typeface="Source Sans 3" pitchFamily="34" charset="-122"/>
                <a:cs typeface="Source Sans 3" pitchFamily="34" charset="-120"/>
              </a:rPr>
              <a:t>✕</a:t>
            </a:r>
            <a:r>
              <a:rPr lang="en-US" sz="1750" dirty="0">
                <a:solidFill>
                  <a:srgbClr val="2B4150"/>
                </a:solidFill>
                <a:latin typeface="Source Sans 3" pitchFamily="34" charset="0"/>
                <a:ea typeface="Source Sans 3" pitchFamily="34" charset="-122"/>
                <a:cs typeface="Source Sans 3" pitchFamily="34" charset="-120"/>
              </a:rPr>
              <a:t> Mayor curva de aprendizaje para extraer información útil para decisiones cotidianas.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01911"/>
            <a:ext cx="8094702"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Beneficios Clave para el Usuario Final</a:t>
            </a:r>
            <a:endParaRPr lang="en-US" sz="3550" dirty="0"/>
          </a:p>
        </p:txBody>
      </p:sp>
      <p:sp>
        <p:nvSpPr>
          <p:cNvPr id="3" name="Text 1"/>
          <p:cNvSpPr/>
          <p:nvPr/>
        </p:nvSpPr>
        <p:spPr>
          <a:xfrm>
            <a:off x="793790" y="202251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WeatherLens transforma datos brutos de la NASA en información útil y actionable para el día a día.</a:t>
            </a:r>
            <a:endParaRPr lang="en-US" sz="1750" dirty="0"/>
          </a:p>
        </p:txBody>
      </p:sp>
      <p:pic>
        <p:nvPicPr>
          <p:cNvPr id="4" name="Image 0" descr="preencoded.png"/>
          <p:cNvPicPr>
            <a:picLocks noChangeAspect="1"/>
          </p:cNvPicPr>
          <p:nvPr/>
        </p:nvPicPr>
        <p:blipFill>
          <a:blip r:embed="rId3"/>
          <a:stretch>
            <a:fillRect/>
          </a:stretch>
        </p:blipFill>
        <p:spPr>
          <a:xfrm>
            <a:off x="793790" y="2640568"/>
            <a:ext cx="566976" cy="566976"/>
          </a:xfrm>
          <a:prstGeom prst="rect">
            <a:avLst/>
          </a:prstGeom>
        </p:spPr>
      </p:pic>
      <p:sp>
        <p:nvSpPr>
          <p:cNvPr id="5" name="Text 2"/>
          <p:cNvSpPr/>
          <p:nvPr/>
        </p:nvSpPr>
        <p:spPr>
          <a:xfrm>
            <a:off x="793790" y="3491032"/>
            <a:ext cx="3266480"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Predicciones al Instante</a:t>
            </a:r>
            <a:endParaRPr lang="en-US" sz="2200" dirty="0"/>
          </a:p>
        </p:txBody>
      </p:sp>
      <p:sp>
        <p:nvSpPr>
          <p:cNvPr id="6" name="Text 3"/>
          <p:cNvSpPr/>
          <p:nvPr/>
        </p:nvSpPr>
        <p:spPr>
          <a:xfrm>
            <a:off x="793790" y="3981450"/>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Obtén información climática probabilística en tiempo real, justo cuando la necesitas.</a:t>
            </a:r>
            <a:endParaRPr lang="en-US" sz="1750" dirty="0"/>
          </a:p>
        </p:txBody>
      </p:sp>
      <p:pic>
        <p:nvPicPr>
          <p:cNvPr id="7" name="Image 1" descr="preencoded.png"/>
          <p:cNvPicPr>
            <a:picLocks noChangeAspect="1"/>
          </p:cNvPicPr>
          <p:nvPr/>
        </p:nvPicPr>
        <p:blipFill>
          <a:blip r:embed="rId4"/>
          <a:stretch>
            <a:fillRect/>
          </a:stretch>
        </p:blipFill>
        <p:spPr>
          <a:xfrm>
            <a:off x="7456884" y="2640568"/>
            <a:ext cx="566976" cy="566976"/>
          </a:xfrm>
          <a:prstGeom prst="rect">
            <a:avLst/>
          </a:prstGeom>
        </p:spPr>
      </p:pic>
      <p:sp>
        <p:nvSpPr>
          <p:cNvPr id="8" name="Text 4"/>
          <p:cNvSpPr/>
          <p:nvPr/>
        </p:nvSpPr>
        <p:spPr>
          <a:xfrm>
            <a:off x="7456884" y="34910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Simplicidad</a:t>
            </a:r>
            <a:endParaRPr lang="en-US" sz="2200" dirty="0"/>
          </a:p>
        </p:txBody>
      </p:sp>
      <p:sp>
        <p:nvSpPr>
          <p:cNvPr id="9" name="Text 5"/>
          <p:cNvSpPr/>
          <p:nvPr/>
        </p:nvSpPr>
        <p:spPr>
          <a:xfrm>
            <a:off x="7456884" y="3981450"/>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Accede a datos complejos sin la necesidad de conocimientos técnicos o científicos.</a:t>
            </a:r>
            <a:endParaRPr lang="en-US" sz="1750" dirty="0"/>
          </a:p>
        </p:txBody>
      </p:sp>
      <p:pic>
        <p:nvPicPr>
          <p:cNvPr id="10" name="Image 2" descr="preencoded.png"/>
          <p:cNvPicPr>
            <a:picLocks noChangeAspect="1"/>
          </p:cNvPicPr>
          <p:nvPr/>
        </p:nvPicPr>
        <p:blipFill>
          <a:blip r:embed="rId5"/>
          <a:stretch>
            <a:fillRect/>
          </a:stretch>
        </p:blipFill>
        <p:spPr>
          <a:xfrm>
            <a:off x="793790" y="5160883"/>
            <a:ext cx="566976" cy="566976"/>
          </a:xfrm>
          <a:prstGeom prst="rect">
            <a:avLst/>
          </a:prstGeom>
        </p:spPr>
      </p:pic>
      <p:sp>
        <p:nvSpPr>
          <p:cNvPr id="11" name="Text 6"/>
          <p:cNvSpPr/>
          <p:nvPr/>
        </p:nvSpPr>
        <p:spPr>
          <a:xfrm>
            <a:off x="793790" y="6011347"/>
            <a:ext cx="3576399"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Mejor Toma de Decisiones</a:t>
            </a:r>
            <a:endParaRPr lang="en-US" sz="2200" dirty="0"/>
          </a:p>
        </p:txBody>
      </p:sp>
      <p:sp>
        <p:nvSpPr>
          <p:cNvPr id="12" name="Text 7"/>
          <p:cNvSpPr/>
          <p:nvPr/>
        </p:nvSpPr>
        <p:spPr>
          <a:xfrm>
            <a:off x="793790" y="6501765"/>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Planifica eventos y actividades con mayor confianza, evitando riesgos inesperados.</a:t>
            </a:r>
            <a:endParaRPr lang="en-US" sz="1750" dirty="0"/>
          </a:p>
        </p:txBody>
      </p:sp>
      <p:pic>
        <p:nvPicPr>
          <p:cNvPr id="13" name="Image 3" descr="preencoded.png"/>
          <p:cNvPicPr>
            <a:picLocks noChangeAspect="1"/>
          </p:cNvPicPr>
          <p:nvPr/>
        </p:nvPicPr>
        <p:blipFill>
          <a:blip r:embed="rId6"/>
          <a:stretch>
            <a:fillRect/>
          </a:stretch>
        </p:blipFill>
        <p:spPr>
          <a:xfrm>
            <a:off x="7456884" y="5160883"/>
            <a:ext cx="566976" cy="566976"/>
          </a:xfrm>
          <a:prstGeom prst="rect">
            <a:avLst/>
          </a:prstGeom>
        </p:spPr>
      </p:pic>
      <p:sp>
        <p:nvSpPr>
          <p:cNvPr id="14" name="Text 8"/>
          <p:cNvSpPr/>
          <p:nvPr/>
        </p:nvSpPr>
        <p:spPr>
          <a:xfrm>
            <a:off x="7456884" y="60113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Datos Descargables</a:t>
            </a:r>
            <a:endParaRPr lang="en-US" sz="2200" dirty="0"/>
          </a:p>
        </p:txBody>
      </p:sp>
      <p:sp>
        <p:nvSpPr>
          <p:cNvPr id="15" name="Text 9"/>
          <p:cNvSpPr/>
          <p:nvPr/>
        </p:nvSpPr>
        <p:spPr>
          <a:xfrm>
            <a:off x="7456884" y="6501765"/>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Exporta informes en CSV o JSON para un análisis más profundo o para compartir.</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2">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28590"/>
            <a:ext cx="14630400" cy="2309200"/>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1506068" y="6335410"/>
            <a:ext cx="11649493" cy="887858"/>
          </a:xfrm>
          <a:prstGeom prst="rect">
            <a:avLst/>
          </a:prstGeom>
        </p:spPr>
        <p:txBody>
          <a:bodyPr vert="horz" lIns="91440" tIns="45720" rIns="91440" bIns="45720" rtlCol="0" anchor="b">
            <a:normAutofit/>
          </a:bodyPr>
          <a:lstStyle/>
          <a:p>
            <a:pPr marL="0" indent="0" algn="ctr">
              <a:lnSpc>
                <a:spcPct val="90000"/>
              </a:lnSpc>
              <a:spcBef>
                <a:spcPct val="0"/>
              </a:spcBef>
              <a:spcAft>
                <a:spcPts val="600"/>
              </a:spcAft>
            </a:pPr>
            <a:r>
              <a:rPr lang="en-US" sz="4300">
                <a:latin typeface="+mj-lt"/>
                <a:ea typeface="+mj-ea"/>
                <a:cs typeface="+mj-cs"/>
              </a:rPr>
              <a:t>GRACIAS</a:t>
            </a:r>
          </a:p>
        </p:txBody>
      </p:sp>
      <p:pic>
        <p:nvPicPr>
          <p:cNvPr id="16" name="Imagen 15">
            <a:extLst>
              <a:ext uri="{FF2B5EF4-FFF2-40B4-BE49-F238E27FC236}">
                <a16:creationId xmlns:a16="http://schemas.microsoft.com/office/drawing/2014/main" id="{31B91957-80B4-AE89-8BBE-9E0FC0A2F193}"/>
              </a:ext>
            </a:extLst>
          </p:cNvPr>
          <p:cNvPicPr>
            <a:picLocks noChangeAspect="1"/>
          </p:cNvPicPr>
          <p:nvPr/>
        </p:nvPicPr>
        <p:blipFill>
          <a:blip r:embed="rId3"/>
          <a:stretch>
            <a:fillRect/>
          </a:stretch>
        </p:blipFill>
        <p:spPr>
          <a:xfrm>
            <a:off x="215900" y="913478"/>
            <a:ext cx="3283731" cy="5006922"/>
          </a:xfrm>
          <a:prstGeom prst="rect">
            <a:avLst/>
          </a:prstGeom>
          <a:ln>
            <a:solidFill>
              <a:schemeClr val="tx1"/>
            </a:solidFill>
          </a:ln>
        </p:spPr>
      </p:pic>
      <p:pic>
        <p:nvPicPr>
          <p:cNvPr id="12" name="Imagen 11">
            <a:extLst>
              <a:ext uri="{FF2B5EF4-FFF2-40B4-BE49-F238E27FC236}">
                <a16:creationId xmlns:a16="http://schemas.microsoft.com/office/drawing/2014/main" id="{D7F84194-57FC-D6BB-BEF2-560C301E451F}"/>
              </a:ext>
            </a:extLst>
          </p:cNvPr>
          <p:cNvPicPr>
            <a:picLocks noChangeAspect="1"/>
          </p:cNvPicPr>
          <p:nvPr/>
        </p:nvPicPr>
        <p:blipFill>
          <a:blip r:embed="rId4"/>
          <a:stretch>
            <a:fillRect/>
          </a:stretch>
        </p:blipFill>
        <p:spPr>
          <a:xfrm>
            <a:off x="3873500" y="913478"/>
            <a:ext cx="2927475" cy="5006922"/>
          </a:xfrm>
          <a:prstGeom prst="rect">
            <a:avLst/>
          </a:prstGeom>
          <a:ln>
            <a:solidFill>
              <a:schemeClr val="tx1"/>
            </a:solidFill>
          </a:ln>
        </p:spPr>
      </p:pic>
      <p:pic>
        <p:nvPicPr>
          <p:cNvPr id="9" name="Imagen 8">
            <a:extLst>
              <a:ext uri="{FF2B5EF4-FFF2-40B4-BE49-F238E27FC236}">
                <a16:creationId xmlns:a16="http://schemas.microsoft.com/office/drawing/2014/main" id="{9F1A2BCA-E45B-696D-9F52-150E18B04FBF}"/>
              </a:ext>
            </a:extLst>
          </p:cNvPr>
          <p:cNvPicPr>
            <a:picLocks noChangeAspect="1"/>
          </p:cNvPicPr>
          <p:nvPr/>
        </p:nvPicPr>
        <p:blipFill>
          <a:blip r:embed="rId5"/>
          <a:stretch>
            <a:fillRect/>
          </a:stretch>
        </p:blipFill>
        <p:spPr>
          <a:xfrm>
            <a:off x="7315200" y="913478"/>
            <a:ext cx="2786792" cy="5015112"/>
          </a:xfrm>
          <a:prstGeom prst="rect">
            <a:avLst/>
          </a:prstGeom>
          <a:ln>
            <a:solidFill>
              <a:schemeClr val="tx1"/>
            </a:solidFill>
          </a:ln>
        </p:spPr>
      </p:pic>
      <p:pic>
        <p:nvPicPr>
          <p:cNvPr id="6" name="Imagen 5">
            <a:extLst>
              <a:ext uri="{FF2B5EF4-FFF2-40B4-BE49-F238E27FC236}">
                <a16:creationId xmlns:a16="http://schemas.microsoft.com/office/drawing/2014/main" id="{867CDCFC-81B8-5E4D-3689-DFF884B51042}"/>
              </a:ext>
            </a:extLst>
          </p:cNvPr>
          <p:cNvPicPr>
            <a:picLocks noChangeAspect="1"/>
          </p:cNvPicPr>
          <p:nvPr/>
        </p:nvPicPr>
        <p:blipFill>
          <a:blip r:embed="rId6"/>
          <a:stretch>
            <a:fillRect/>
          </a:stretch>
        </p:blipFill>
        <p:spPr>
          <a:xfrm>
            <a:off x="10311010" y="1006332"/>
            <a:ext cx="4103490" cy="45435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1728" y="839478"/>
            <a:ext cx="4263759" cy="6187440"/>
            <a:chOff x="7807230" y="2012810"/>
            <a:chExt cx="3251252" cy="3459865"/>
          </a:xfrm>
        </p:grpSpPr>
        <p:sp>
          <p:nvSpPr>
            <p:cNvPr id="33" name="Rectangle 32">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83320" y="839478"/>
            <a:ext cx="4263759" cy="6187440"/>
            <a:chOff x="7807230" y="2012810"/>
            <a:chExt cx="3251252" cy="3459865"/>
          </a:xfrm>
        </p:grpSpPr>
        <p:sp>
          <p:nvSpPr>
            <p:cNvPr id="37" name="Rectangle 36">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Imagen 8">
            <a:extLst>
              <a:ext uri="{FF2B5EF4-FFF2-40B4-BE49-F238E27FC236}">
                <a16:creationId xmlns:a16="http://schemas.microsoft.com/office/drawing/2014/main" id="{63E62052-4865-EDD4-4446-E024A3D7BCA5}"/>
              </a:ext>
            </a:extLst>
          </p:cNvPr>
          <p:cNvPicPr>
            <a:picLocks noChangeAspect="1"/>
          </p:cNvPicPr>
          <p:nvPr/>
        </p:nvPicPr>
        <p:blipFill>
          <a:blip r:embed="rId2"/>
          <a:srcRect l="2" t="7422" r="-1" b="19239"/>
          <a:stretch>
            <a:fillRect/>
          </a:stretch>
        </p:blipFill>
        <p:spPr>
          <a:xfrm>
            <a:off x="5825047" y="994003"/>
            <a:ext cx="3541411" cy="5771693"/>
          </a:xfrm>
          <a:prstGeom prst="rect">
            <a:avLst/>
          </a:prstGeom>
        </p:spPr>
      </p:pic>
      <p:grpSp>
        <p:nvGrpSpPr>
          <p:cNvPr id="40" name="Group 39">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4911" y="839478"/>
            <a:ext cx="4263759" cy="6187440"/>
            <a:chOff x="7807230" y="2012810"/>
            <a:chExt cx="3251252" cy="3459865"/>
          </a:xfrm>
        </p:grpSpPr>
        <p:sp>
          <p:nvSpPr>
            <p:cNvPr id="41" name="Rectangle 40">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Imagen 9">
            <a:extLst>
              <a:ext uri="{FF2B5EF4-FFF2-40B4-BE49-F238E27FC236}">
                <a16:creationId xmlns:a16="http://schemas.microsoft.com/office/drawing/2014/main" id="{9CB33BFF-5D2F-61F3-F220-D59A3D04D5AF}"/>
              </a:ext>
            </a:extLst>
          </p:cNvPr>
          <p:cNvPicPr>
            <a:picLocks noChangeAspect="1"/>
          </p:cNvPicPr>
          <p:nvPr/>
        </p:nvPicPr>
        <p:blipFill>
          <a:blip r:embed="rId3"/>
          <a:srcRect l="4" t="31251" r="-5" b="23553"/>
          <a:stretch>
            <a:fillRect/>
          </a:stretch>
        </p:blipFill>
        <p:spPr>
          <a:xfrm>
            <a:off x="9931063" y="1999102"/>
            <a:ext cx="3851453" cy="3868190"/>
          </a:xfrm>
          <a:prstGeom prst="rect">
            <a:avLst/>
          </a:prstGeom>
        </p:spPr>
      </p:pic>
      <p:pic>
        <p:nvPicPr>
          <p:cNvPr id="11" name="Imagen 10">
            <a:extLst>
              <a:ext uri="{FF2B5EF4-FFF2-40B4-BE49-F238E27FC236}">
                <a16:creationId xmlns:a16="http://schemas.microsoft.com/office/drawing/2014/main" id="{9EDA2285-4587-D282-34F6-DC7B7BD1D966}"/>
              </a:ext>
            </a:extLst>
          </p:cNvPr>
          <p:cNvPicPr>
            <a:picLocks noChangeAspect="1"/>
          </p:cNvPicPr>
          <p:nvPr/>
        </p:nvPicPr>
        <p:blipFill>
          <a:blip r:embed="rId4"/>
          <a:srcRect t="22717" r="-2" b="12284"/>
          <a:stretch>
            <a:fillRect/>
          </a:stretch>
        </p:blipFill>
        <p:spPr>
          <a:xfrm>
            <a:off x="847884" y="1151690"/>
            <a:ext cx="3851453" cy="5563014"/>
          </a:xfrm>
          <a:prstGeom prst="rect">
            <a:avLst/>
          </a:prstGeom>
        </p:spPr>
      </p:pic>
      <p:sp>
        <p:nvSpPr>
          <p:cNvPr id="12" name="Text 0">
            <a:extLst>
              <a:ext uri="{FF2B5EF4-FFF2-40B4-BE49-F238E27FC236}">
                <a16:creationId xmlns:a16="http://schemas.microsoft.com/office/drawing/2014/main" id="{2AC623BC-567C-B5DE-55E9-9C4F89236846}"/>
              </a:ext>
            </a:extLst>
          </p:cNvPr>
          <p:cNvSpPr/>
          <p:nvPr/>
        </p:nvSpPr>
        <p:spPr>
          <a:xfrm>
            <a:off x="5183319" y="14723"/>
            <a:ext cx="5808012" cy="857716"/>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2800" b="1" dirty="0">
                <a:solidFill>
                  <a:schemeClr val="accent1"/>
                </a:solidFill>
                <a:latin typeface="+mj-lt"/>
                <a:ea typeface="+mj-ea"/>
                <a:cs typeface="+mj-cs"/>
              </a:rPr>
              <a:t>Acerca de nosotros</a:t>
            </a:r>
          </a:p>
        </p:txBody>
      </p:sp>
    </p:spTree>
    <p:extLst>
      <p:ext uri="{BB962C8B-B14F-4D97-AF65-F5344CB8AC3E}">
        <p14:creationId xmlns:p14="http://schemas.microsoft.com/office/powerpoint/2010/main" val="3111508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7816544" y="438150"/>
            <a:ext cx="6600099" cy="21687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latin typeface="+mj-lt"/>
                <a:ea typeface="+mj-ea"/>
                <a:cs typeface="+mj-cs"/>
              </a:rPr>
              <a:t>El Reto:</a:t>
            </a:r>
          </a:p>
          <a:p>
            <a:pPr>
              <a:lnSpc>
                <a:spcPct val="90000"/>
              </a:lnSpc>
              <a:spcBef>
                <a:spcPct val="0"/>
              </a:spcBef>
              <a:spcAft>
                <a:spcPts val="600"/>
              </a:spcAft>
            </a:pPr>
            <a:r>
              <a:rPr lang="en-US" sz="4400" b="1" dirty="0">
                <a:latin typeface="+mj-lt"/>
                <a:ea typeface="+mj-ea"/>
                <a:cs typeface="+mj-cs"/>
              </a:rPr>
              <a:t>Will It Rain On My Parade?</a:t>
            </a:r>
          </a:p>
        </p:txBody>
      </p:sp>
      <p:pic>
        <p:nvPicPr>
          <p:cNvPr id="8" name="Imagen 7">
            <a:extLst>
              <a:ext uri="{FF2B5EF4-FFF2-40B4-BE49-F238E27FC236}">
                <a16:creationId xmlns:a16="http://schemas.microsoft.com/office/drawing/2014/main" id="{9A10E38D-290B-73E9-2BF6-BED4EE719968}"/>
              </a:ext>
            </a:extLst>
          </p:cNvPr>
          <p:cNvPicPr>
            <a:picLocks noChangeAspect="1"/>
          </p:cNvPicPr>
          <p:nvPr/>
        </p:nvPicPr>
        <p:blipFill>
          <a:blip r:embed="rId3"/>
          <a:srcRect t="36411" r="-22094" b="27420"/>
          <a:stretch>
            <a:fillRect/>
          </a:stretch>
        </p:blipFill>
        <p:spPr>
          <a:xfrm>
            <a:off x="20" y="9"/>
            <a:ext cx="9056896" cy="7279565"/>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 1"/>
          <p:cNvSpPr/>
          <p:nvPr/>
        </p:nvSpPr>
        <p:spPr>
          <a:xfrm>
            <a:off x="7816545" y="2799956"/>
            <a:ext cx="5808012" cy="4612399"/>
          </a:xfrm>
          <a:prstGeom prst="rect">
            <a:avLst/>
          </a:prstGeom>
        </p:spPr>
        <p:txBody>
          <a:bodyPr vert="horz" lIns="91440" tIns="45720" rIns="91440" bIns="45720" rtlCol="0">
            <a:normAutofit/>
          </a:bodyPr>
          <a:lstStyle/>
          <a:p>
            <a:pPr marL="0" indent="-228600" algn="just">
              <a:lnSpc>
                <a:spcPct val="90000"/>
              </a:lnSpc>
              <a:spcAft>
                <a:spcPts val="600"/>
              </a:spcAft>
              <a:buFont typeface="Arial" panose="020B0604020202020204" pitchFamily="34" charset="0"/>
              <a:buChar char="•"/>
            </a:pPr>
            <a:r>
              <a:rPr lang="en-US" sz="2400" dirty="0"/>
              <a:t>Nos </a:t>
            </a:r>
            <a:r>
              <a:rPr lang="en-US" sz="2400" dirty="0" err="1"/>
              <a:t>enfrentamos</a:t>
            </a:r>
            <a:r>
              <a:rPr lang="en-US" sz="2400" dirty="0"/>
              <a:t> al </a:t>
            </a:r>
            <a:r>
              <a:rPr lang="en-US" sz="2400" dirty="0" err="1"/>
              <a:t>desafío</a:t>
            </a:r>
            <a:r>
              <a:rPr lang="en-US" sz="2400" dirty="0"/>
              <a:t> de </a:t>
            </a:r>
            <a:r>
              <a:rPr lang="en-US" sz="2400" dirty="0" err="1"/>
              <a:t>analizar</a:t>
            </a:r>
            <a:r>
              <a:rPr lang="en-US" sz="2400" dirty="0"/>
              <a:t> </a:t>
            </a:r>
            <a:r>
              <a:rPr lang="en-US" sz="2400" dirty="0" err="1"/>
              <a:t>probabilidades</a:t>
            </a:r>
            <a:r>
              <a:rPr lang="en-US" sz="2400" dirty="0"/>
              <a:t> de </a:t>
            </a:r>
            <a:r>
              <a:rPr lang="en-US" sz="2400" dirty="0" err="1"/>
              <a:t>condiciones</a:t>
            </a:r>
            <a:r>
              <a:rPr lang="en-US" sz="2400" dirty="0"/>
              <a:t> </a:t>
            </a:r>
            <a:r>
              <a:rPr lang="en-US" sz="2400" dirty="0" err="1"/>
              <a:t>climáticas</a:t>
            </a:r>
            <a:r>
              <a:rPr lang="en-US" sz="2400" dirty="0"/>
              <a:t> </a:t>
            </a:r>
            <a:r>
              <a:rPr lang="en-US" sz="2400" dirty="0" err="1"/>
              <a:t>extremas</a:t>
            </a:r>
            <a:r>
              <a:rPr lang="en-US" sz="2400" dirty="0"/>
              <a:t>, un </a:t>
            </a:r>
            <a:r>
              <a:rPr lang="en-US" sz="2400" dirty="0" err="1"/>
              <a:t>tema</a:t>
            </a:r>
            <a:r>
              <a:rPr lang="en-US" sz="2400" dirty="0"/>
              <a:t> crucial en </a:t>
            </a:r>
            <a:r>
              <a:rPr lang="en-US" sz="2400" dirty="0" err="1"/>
              <a:t>el</a:t>
            </a:r>
            <a:r>
              <a:rPr lang="en-US" sz="2400" dirty="0"/>
              <a:t> </a:t>
            </a:r>
            <a:r>
              <a:rPr lang="en-US" sz="2400" dirty="0" err="1"/>
              <a:t>contexto</a:t>
            </a:r>
            <a:r>
              <a:rPr lang="en-US" sz="2400" dirty="0"/>
              <a:t> actual del </a:t>
            </a:r>
            <a:r>
              <a:rPr lang="en-US" sz="2400" dirty="0" err="1"/>
              <a:t>cambio</a:t>
            </a:r>
            <a:r>
              <a:rPr lang="en-US" sz="2400" dirty="0"/>
              <a:t> </a:t>
            </a:r>
            <a:r>
              <a:rPr lang="en-US" sz="2400" dirty="0" err="1"/>
              <a:t>climático</a:t>
            </a:r>
            <a:r>
              <a:rPr lang="en-US" sz="2400" dirty="0"/>
              <a:t>. Nuestro </a:t>
            </a:r>
            <a:r>
              <a:rPr lang="en-US" sz="2400" dirty="0" err="1"/>
              <a:t>objetivo</a:t>
            </a:r>
            <a:r>
              <a:rPr lang="en-US" sz="2400" dirty="0"/>
              <a:t> principal </a:t>
            </a:r>
            <a:r>
              <a:rPr lang="en-US" sz="2400" dirty="0" err="1"/>
              <a:t>fue</a:t>
            </a:r>
            <a:r>
              <a:rPr lang="en-US" sz="2400" dirty="0"/>
              <a:t> </a:t>
            </a:r>
            <a:r>
              <a:rPr lang="en-US" sz="2400" dirty="0" err="1"/>
              <a:t>desarrollar</a:t>
            </a:r>
            <a:r>
              <a:rPr lang="en-US" sz="2400" dirty="0"/>
              <a:t> un panel </a:t>
            </a:r>
            <a:r>
              <a:rPr lang="en-US" sz="2400" dirty="0" err="1"/>
              <a:t>personalizado</a:t>
            </a:r>
            <a:r>
              <a:rPr lang="en-US" sz="2400" dirty="0"/>
              <a:t> </a:t>
            </a:r>
            <a:r>
              <a:rPr lang="en-US" sz="2400" dirty="0" err="1"/>
              <a:t>que</a:t>
            </a:r>
            <a:r>
              <a:rPr lang="en-US" sz="2400" dirty="0"/>
              <a:t> </a:t>
            </a:r>
            <a:r>
              <a:rPr lang="en-US" sz="2400" dirty="0" err="1"/>
              <a:t>permitiera</a:t>
            </a:r>
            <a:r>
              <a:rPr lang="en-US" sz="2400" dirty="0"/>
              <a:t> a </a:t>
            </a:r>
            <a:r>
              <a:rPr lang="en-US" sz="2400" dirty="0" err="1"/>
              <a:t>los</a:t>
            </a:r>
            <a:r>
              <a:rPr lang="en-US" sz="2400" dirty="0"/>
              <a:t> </a:t>
            </a:r>
            <a:r>
              <a:rPr lang="en-US" sz="2400" dirty="0" err="1"/>
              <a:t>usuarios</a:t>
            </a:r>
            <a:r>
              <a:rPr lang="en-US" sz="2400" dirty="0"/>
              <a:t> </a:t>
            </a:r>
            <a:r>
              <a:rPr lang="en-US" sz="2400" dirty="0" err="1"/>
              <a:t>analizar</a:t>
            </a:r>
            <a:r>
              <a:rPr lang="en-US" sz="2400" dirty="0"/>
              <a:t> la </a:t>
            </a:r>
            <a:r>
              <a:rPr lang="en-US" sz="2400" dirty="0" err="1"/>
              <a:t>probabilidad</a:t>
            </a:r>
            <a:r>
              <a:rPr lang="en-US" sz="2400" dirty="0"/>
              <a:t> de </a:t>
            </a:r>
            <a:r>
              <a:rPr lang="en-US" sz="2400" dirty="0" err="1"/>
              <a:t>condiciones</a:t>
            </a:r>
            <a:r>
              <a:rPr lang="en-US" sz="2400" dirty="0"/>
              <a:t> </a:t>
            </a:r>
            <a:r>
              <a:rPr lang="en-US" sz="2400" dirty="0" err="1"/>
              <a:t>climáticas</a:t>
            </a:r>
            <a:r>
              <a:rPr lang="en-US" sz="2400" dirty="0"/>
              <a:t> </a:t>
            </a:r>
            <a:r>
              <a:rPr lang="en-US" sz="2400" dirty="0" err="1"/>
              <a:t>específicas</a:t>
            </a:r>
            <a:r>
              <a:rPr lang="en-US" sz="2400" dirty="0"/>
              <a:t> en </a:t>
            </a:r>
            <a:r>
              <a:rPr lang="en-US" sz="2400" dirty="0" err="1"/>
              <a:t>ubicaciones</a:t>
            </a:r>
            <a:r>
              <a:rPr lang="en-US" sz="2400" dirty="0"/>
              <a:t> y </a:t>
            </a:r>
            <a:r>
              <a:rPr lang="en-US" sz="2400" dirty="0" err="1"/>
              <a:t>fechas</a:t>
            </a:r>
            <a:r>
              <a:rPr lang="en-US" sz="2400" dirty="0"/>
              <a:t> </a:t>
            </a:r>
            <a:r>
              <a:rPr lang="en-US" sz="2400" dirty="0" err="1"/>
              <a:t>seleccionadas</a:t>
            </a:r>
            <a:r>
              <a:rPr lang="en-US" sz="2400"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0801" y="1123712"/>
            <a:ext cx="7488198" cy="493514"/>
          </a:xfrm>
          <a:prstGeom prst="rect">
            <a:avLst/>
          </a:prstGeom>
          <a:noFill/>
          <a:ln/>
        </p:spPr>
        <p:txBody>
          <a:bodyPr wrap="none" lIns="0" tIns="0" rIns="0" bIns="0" rtlCol="0" anchor="t"/>
          <a:lstStyle/>
          <a:p>
            <a:pPr marL="0" indent="0" algn="l">
              <a:lnSpc>
                <a:spcPts val="3850"/>
              </a:lnSpc>
              <a:buNone/>
            </a:pPr>
            <a:r>
              <a:rPr lang="en-US" sz="3100" dirty="0">
                <a:solidFill>
                  <a:srgbClr val="124E73"/>
                </a:solidFill>
                <a:latin typeface="MuseoModerno Medium" pitchFamily="34" charset="0"/>
                <a:ea typeface="MuseoModerno Medium" pitchFamily="34" charset="-122"/>
                <a:cs typeface="MuseoModerno Medium" pitchFamily="34" charset="-120"/>
              </a:rPr>
              <a:t>Objetivos Estratégicos de WeatherLens</a:t>
            </a:r>
            <a:endParaRPr lang="en-US" sz="3100" dirty="0"/>
          </a:p>
        </p:txBody>
      </p:sp>
      <p:sp>
        <p:nvSpPr>
          <p:cNvPr id="4" name="Shape 1"/>
          <p:cNvSpPr/>
          <p:nvPr/>
        </p:nvSpPr>
        <p:spPr>
          <a:xfrm>
            <a:off x="690801" y="1839278"/>
            <a:ext cx="3782497" cy="2877503"/>
          </a:xfrm>
          <a:prstGeom prst="roundRect">
            <a:avLst>
              <a:gd name="adj" fmla="val 3813"/>
            </a:avLst>
          </a:prstGeom>
          <a:solidFill>
            <a:srgbClr val="FFFCF5"/>
          </a:solidFill>
          <a:ln w="22860">
            <a:solidFill>
              <a:srgbClr val="D9D4C9"/>
            </a:solidFill>
            <a:prstDash val="solid"/>
          </a:ln>
        </p:spPr>
        <p:txBody>
          <a:bodyPr/>
          <a:lstStyle/>
          <a:p>
            <a:endParaRPr lang="es-EC"/>
          </a:p>
        </p:txBody>
      </p:sp>
      <p:sp>
        <p:nvSpPr>
          <p:cNvPr id="5" name="Shape 2"/>
          <p:cNvSpPr/>
          <p:nvPr/>
        </p:nvSpPr>
        <p:spPr>
          <a:xfrm>
            <a:off x="667941" y="1839278"/>
            <a:ext cx="91440" cy="2877503"/>
          </a:xfrm>
          <a:prstGeom prst="roundRect">
            <a:avLst>
              <a:gd name="adj" fmla="val 32381"/>
            </a:avLst>
          </a:prstGeom>
          <a:solidFill>
            <a:srgbClr val="325F7B"/>
          </a:solidFill>
          <a:ln/>
        </p:spPr>
        <p:txBody>
          <a:bodyPr/>
          <a:lstStyle/>
          <a:p>
            <a:endParaRPr lang="es-EC"/>
          </a:p>
        </p:txBody>
      </p:sp>
      <p:sp>
        <p:nvSpPr>
          <p:cNvPr id="6" name="Text 3"/>
          <p:cNvSpPr/>
          <p:nvPr/>
        </p:nvSpPr>
        <p:spPr>
          <a:xfrm>
            <a:off x="979527" y="2059424"/>
            <a:ext cx="3273623" cy="740093"/>
          </a:xfrm>
          <a:prstGeom prst="rect">
            <a:avLst/>
          </a:prstGeom>
          <a:noFill/>
          <a:ln/>
        </p:spPr>
        <p:txBody>
          <a:bodyPr wrap="square" lIns="0" tIns="0" rIns="0" bIns="0" rtlCol="0" anchor="t"/>
          <a:lstStyle/>
          <a:p>
            <a:pPr marL="0" indent="0" algn="l">
              <a:lnSpc>
                <a:spcPts val="2900"/>
              </a:lnSpc>
              <a:buNone/>
            </a:pPr>
            <a:r>
              <a:rPr lang="en-US" sz="2300" dirty="0">
                <a:solidFill>
                  <a:srgbClr val="2B4150"/>
                </a:solidFill>
                <a:latin typeface="MuseoModerno Medium" pitchFamily="34" charset="0"/>
                <a:ea typeface="MuseoModerno Medium" pitchFamily="34" charset="-122"/>
                <a:cs typeface="MuseoModerno Medium" pitchFamily="34" charset="-120"/>
              </a:rPr>
              <a:t>Fuentes de Datos NASA</a:t>
            </a:r>
            <a:endParaRPr lang="en-US" sz="2300" dirty="0"/>
          </a:p>
        </p:txBody>
      </p:sp>
      <p:sp>
        <p:nvSpPr>
          <p:cNvPr id="7" name="Text 4"/>
          <p:cNvSpPr/>
          <p:nvPr/>
        </p:nvSpPr>
        <p:spPr>
          <a:xfrm>
            <a:off x="979527" y="2917865"/>
            <a:ext cx="3273623" cy="1578769"/>
          </a:xfrm>
          <a:prstGeom prst="rect">
            <a:avLst/>
          </a:prstGeom>
          <a:noFill/>
          <a:ln/>
        </p:spPr>
        <p:txBody>
          <a:bodyPr wrap="square" lIns="0" tIns="0" rIns="0" bIns="0" rtlCol="0" anchor="t"/>
          <a:lstStyle/>
          <a:p>
            <a:pPr marL="0" indent="0" algn="l">
              <a:lnSpc>
                <a:spcPts val="2450"/>
              </a:lnSpc>
              <a:buNone/>
            </a:pPr>
            <a:r>
              <a:rPr lang="en-US" sz="1550" dirty="0">
                <a:solidFill>
                  <a:srgbClr val="2B4150"/>
                </a:solidFill>
                <a:latin typeface="Source Sans 3" pitchFamily="34" charset="0"/>
                <a:ea typeface="Source Sans 3" pitchFamily="34" charset="-122"/>
                <a:cs typeface="Source Sans 3" pitchFamily="34" charset="-120"/>
              </a:rPr>
              <a:t>Investigar y seleccionar las fuentes de datos climáticos de la NASA más relevantes para alimentar nuestra aplicación con información precisa y actualizada.</a:t>
            </a:r>
            <a:endParaRPr lang="en-US" sz="1550" dirty="0"/>
          </a:p>
        </p:txBody>
      </p:sp>
      <p:sp>
        <p:nvSpPr>
          <p:cNvPr id="8" name="Shape 5"/>
          <p:cNvSpPr/>
          <p:nvPr/>
        </p:nvSpPr>
        <p:spPr>
          <a:xfrm>
            <a:off x="4670584" y="1839278"/>
            <a:ext cx="3782616" cy="2877503"/>
          </a:xfrm>
          <a:prstGeom prst="roundRect">
            <a:avLst>
              <a:gd name="adj" fmla="val 3813"/>
            </a:avLst>
          </a:prstGeom>
          <a:solidFill>
            <a:srgbClr val="FFFCF5"/>
          </a:solidFill>
          <a:ln w="22860">
            <a:solidFill>
              <a:srgbClr val="D9D4C9"/>
            </a:solidFill>
            <a:prstDash val="solid"/>
          </a:ln>
        </p:spPr>
        <p:txBody>
          <a:bodyPr/>
          <a:lstStyle/>
          <a:p>
            <a:endParaRPr lang="es-EC"/>
          </a:p>
        </p:txBody>
      </p:sp>
      <p:sp>
        <p:nvSpPr>
          <p:cNvPr id="9" name="Shape 6"/>
          <p:cNvSpPr/>
          <p:nvPr/>
        </p:nvSpPr>
        <p:spPr>
          <a:xfrm>
            <a:off x="4647724" y="1839278"/>
            <a:ext cx="91440" cy="2877503"/>
          </a:xfrm>
          <a:prstGeom prst="roundRect">
            <a:avLst>
              <a:gd name="adj" fmla="val 32381"/>
            </a:avLst>
          </a:prstGeom>
          <a:solidFill>
            <a:srgbClr val="325F7B"/>
          </a:solidFill>
          <a:ln/>
        </p:spPr>
        <p:txBody>
          <a:bodyPr/>
          <a:lstStyle/>
          <a:p>
            <a:endParaRPr lang="es-EC"/>
          </a:p>
        </p:txBody>
      </p:sp>
      <p:sp>
        <p:nvSpPr>
          <p:cNvPr id="10" name="Text 7"/>
          <p:cNvSpPr/>
          <p:nvPr/>
        </p:nvSpPr>
        <p:spPr>
          <a:xfrm>
            <a:off x="4959310" y="2059424"/>
            <a:ext cx="3273743" cy="740093"/>
          </a:xfrm>
          <a:prstGeom prst="rect">
            <a:avLst/>
          </a:prstGeom>
          <a:noFill/>
          <a:ln/>
        </p:spPr>
        <p:txBody>
          <a:bodyPr wrap="square" lIns="0" tIns="0" rIns="0" bIns="0" rtlCol="0" anchor="t"/>
          <a:lstStyle/>
          <a:p>
            <a:pPr marL="0" indent="0" algn="l">
              <a:lnSpc>
                <a:spcPts val="2900"/>
              </a:lnSpc>
              <a:buNone/>
            </a:pPr>
            <a:r>
              <a:rPr lang="en-US" sz="2300" dirty="0">
                <a:solidFill>
                  <a:srgbClr val="2B4150"/>
                </a:solidFill>
                <a:latin typeface="MuseoModerno Medium" pitchFamily="34" charset="0"/>
                <a:ea typeface="MuseoModerno Medium" pitchFamily="34" charset="-122"/>
                <a:cs typeface="MuseoModerno Medium" pitchFamily="34" charset="-120"/>
              </a:rPr>
              <a:t>Backend y Procesamiento</a:t>
            </a:r>
            <a:endParaRPr lang="en-US" sz="2300" dirty="0"/>
          </a:p>
        </p:txBody>
      </p:sp>
      <p:sp>
        <p:nvSpPr>
          <p:cNvPr id="11" name="Text 8"/>
          <p:cNvSpPr/>
          <p:nvPr/>
        </p:nvSpPr>
        <p:spPr>
          <a:xfrm>
            <a:off x="4959310" y="2917865"/>
            <a:ext cx="3273743" cy="1578769"/>
          </a:xfrm>
          <a:prstGeom prst="rect">
            <a:avLst/>
          </a:prstGeom>
          <a:noFill/>
          <a:ln/>
        </p:spPr>
        <p:txBody>
          <a:bodyPr wrap="square" lIns="0" tIns="0" rIns="0" bIns="0" rtlCol="0" anchor="t"/>
          <a:lstStyle/>
          <a:p>
            <a:pPr marL="0" indent="0" algn="l">
              <a:lnSpc>
                <a:spcPts val="2450"/>
              </a:lnSpc>
              <a:buNone/>
            </a:pPr>
            <a:r>
              <a:rPr lang="en-US" sz="1550" dirty="0">
                <a:solidFill>
                  <a:srgbClr val="2B4150"/>
                </a:solidFill>
                <a:latin typeface="Source Sans 3" pitchFamily="34" charset="0"/>
                <a:ea typeface="Source Sans 3" pitchFamily="34" charset="-122"/>
                <a:cs typeface="Source Sans 3" pitchFamily="34" charset="-120"/>
              </a:rPr>
              <a:t>Desarrollar un backend robusto y scripts eficientes para procesar los datos de manera óptima y generar salidas personalizadas, incluyendo la opción de descarga de archivos.</a:t>
            </a:r>
            <a:endParaRPr lang="en-US" sz="1550" dirty="0"/>
          </a:p>
        </p:txBody>
      </p:sp>
      <p:sp>
        <p:nvSpPr>
          <p:cNvPr id="12" name="Shape 9"/>
          <p:cNvSpPr/>
          <p:nvPr/>
        </p:nvSpPr>
        <p:spPr>
          <a:xfrm>
            <a:off x="690801" y="4914067"/>
            <a:ext cx="3782497" cy="2191703"/>
          </a:xfrm>
          <a:prstGeom prst="roundRect">
            <a:avLst>
              <a:gd name="adj" fmla="val 5007"/>
            </a:avLst>
          </a:prstGeom>
          <a:solidFill>
            <a:srgbClr val="FFFCF5"/>
          </a:solidFill>
          <a:ln w="22860">
            <a:solidFill>
              <a:srgbClr val="D9D4C9"/>
            </a:solidFill>
            <a:prstDash val="solid"/>
          </a:ln>
        </p:spPr>
        <p:txBody>
          <a:bodyPr/>
          <a:lstStyle/>
          <a:p>
            <a:endParaRPr lang="es-EC"/>
          </a:p>
        </p:txBody>
      </p:sp>
      <p:sp>
        <p:nvSpPr>
          <p:cNvPr id="13" name="Shape 10"/>
          <p:cNvSpPr/>
          <p:nvPr/>
        </p:nvSpPr>
        <p:spPr>
          <a:xfrm>
            <a:off x="667941" y="4914067"/>
            <a:ext cx="91440" cy="2191703"/>
          </a:xfrm>
          <a:prstGeom prst="roundRect">
            <a:avLst>
              <a:gd name="adj" fmla="val 32381"/>
            </a:avLst>
          </a:prstGeom>
          <a:solidFill>
            <a:srgbClr val="325F7B"/>
          </a:solidFill>
          <a:ln/>
        </p:spPr>
        <p:txBody>
          <a:bodyPr/>
          <a:lstStyle/>
          <a:p>
            <a:endParaRPr lang="es-EC"/>
          </a:p>
        </p:txBody>
      </p:sp>
      <p:sp>
        <p:nvSpPr>
          <p:cNvPr id="14" name="Text 11"/>
          <p:cNvSpPr/>
          <p:nvPr/>
        </p:nvSpPr>
        <p:spPr>
          <a:xfrm>
            <a:off x="979527" y="5134213"/>
            <a:ext cx="2960846" cy="370046"/>
          </a:xfrm>
          <a:prstGeom prst="rect">
            <a:avLst/>
          </a:prstGeom>
          <a:noFill/>
          <a:ln/>
        </p:spPr>
        <p:txBody>
          <a:bodyPr wrap="none" lIns="0" tIns="0" rIns="0" bIns="0" rtlCol="0" anchor="t"/>
          <a:lstStyle/>
          <a:p>
            <a:pPr marL="0" indent="0" algn="l">
              <a:lnSpc>
                <a:spcPts val="2900"/>
              </a:lnSpc>
              <a:buNone/>
            </a:pPr>
            <a:r>
              <a:rPr lang="en-US" sz="2300" dirty="0">
                <a:solidFill>
                  <a:srgbClr val="2B4150"/>
                </a:solidFill>
                <a:latin typeface="MuseoModerno Medium" pitchFamily="34" charset="0"/>
                <a:ea typeface="MuseoModerno Medium" pitchFamily="34" charset="-122"/>
                <a:cs typeface="MuseoModerno Medium" pitchFamily="34" charset="-120"/>
              </a:rPr>
              <a:t>Interfaz Interactiva</a:t>
            </a:r>
            <a:endParaRPr lang="en-US" sz="2300" dirty="0"/>
          </a:p>
        </p:txBody>
      </p:sp>
      <p:sp>
        <p:nvSpPr>
          <p:cNvPr id="15" name="Text 12"/>
          <p:cNvSpPr/>
          <p:nvPr/>
        </p:nvSpPr>
        <p:spPr>
          <a:xfrm>
            <a:off x="979527" y="5622607"/>
            <a:ext cx="3273623" cy="1263015"/>
          </a:xfrm>
          <a:prstGeom prst="rect">
            <a:avLst/>
          </a:prstGeom>
          <a:noFill/>
          <a:ln/>
        </p:spPr>
        <p:txBody>
          <a:bodyPr wrap="square" lIns="0" tIns="0" rIns="0" bIns="0" rtlCol="0" anchor="t"/>
          <a:lstStyle/>
          <a:p>
            <a:pPr marL="0" indent="0" algn="l">
              <a:lnSpc>
                <a:spcPts val="2450"/>
              </a:lnSpc>
              <a:buNone/>
            </a:pPr>
            <a:r>
              <a:rPr lang="en-US" sz="1550" dirty="0">
                <a:solidFill>
                  <a:srgbClr val="2B4150"/>
                </a:solidFill>
                <a:latin typeface="Source Sans 3" pitchFamily="34" charset="0"/>
                <a:ea typeface="Source Sans 3" pitchFamily="34" charset="-122"/>
                <a:cs typeface="Source Sans 3" pitchFamily="34" charset="-120"/>
              </a:rPr>
              <a:t>Implementar una interfaz de usuario intuitiva e interactiva que permita a los usuarios explorar probabilidades de condiciones climáticas fácilmente.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16568"/>
            <a:ext cx="9581317"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Identificación del Reto y Planificación Inicial</a:t>
            </a:r>
            <a:endParaRPr lang="en-US" sz="3550" dirty="0"/>
          </a:p>
        </p:txBody>
      </p:sp>
      <p:sp>
        <p:nvSpPr>
          <p:cNvPr id="3" name="Text 1"/>
          <p:cNvSpPr/>
          <p:nvPr/>
        </p:nvSpPr>
        <p:spPr>
          <a:xfrm>
            <a:off x="793790" y="2137172"/>
            <a:ext cx="13042821" cy="1088708"/>
          </a:xfrm>
          <a:prstGeom prst="rect">
            <a:avLst/>
          </a:prstGeom>
          <a:noFill/>
          <a:ln/>
        </p:spPr>
        <p:txBody>
          <a:bodyPr wrap="square" lIns="0" tIns="0" rIns="0" bIns="0" rtlCol="0" anchor="t"/>
          <a:lstStyle/>
          <a:p>
            <a:pPr>
              <a:lnSpc>
                <a:spcPts val="2850"/>
              </a:lnSpc>
            </a:pPr>
            <a:r>
              <a:rPr lang="en-US" sz="1750" dirty="0">
                <a:solidFill>
                  <a:srgbClr val="2B4150"/>
                </a:solidFill>
                <a:latin typeface="Source Sans 3" pitchFamily="34" charset="0"/>
                <a:ea typeface="Source Sans 3" pitchFamily="34" charset="-122"/>
                <a:cs typeface="Source Sans 3" pitchFamily="34" charset="-120"/>
              </a:rPr>
              <a:t>El equipo "PARADOX J4" se decantó por el </a:t>
            </a:r>
            <a:r>
              <a:rPr lang="en-US" sz="1750" dirty="0" err="1">
                <a:solidFill>
                  <a:srgbClr val="2B4150"/>
                </a:solidFill>
                <a:latin typeface="Source Sans 3" pitchFamily="34" charset="0"/>
                <a:ea typeface="Source Sans 3" pitchFamily="34" charset="-122"/>
                <a:cs typeface="Source Sans 3" pitchFamily="34" charset="-120"/>
              </a:rPr>
              <a:t>reto</a:t>
            </a:r>
            <a:r>
              <a:rPr lang="en-US" sz="1750" dirty="0">
                <a:solidFill>
                  <a:srgbClr val="2B4150"/>
                </a:solidFill>
                <a:latin typeface="Source Sans 3" pitchFamily="34" charset="0"/>
                <a:ea typeface="Source Sans 3" pitchFamily="34" charset="-122"/>
                <a:cs typeface="Source Sans 3" pitchFamily="34" charset="-120"/>
              </a:rPr>
              <a:t> "Will It Rain On My Parade?". Nos enfocamos en la probabilidad de eventos climáticos extremos. Una dificultad inicial fue la caída temporal de la página de la NASA, lo que nos llevó a considerar alternativas antes de volver a la fuente original.</a:t>
            </a:r>
            <a:endParaRPr lang="en-US" sz="1750" dirty="0"/>
          </a:p>
        </p:txBody>
      </p:sp>
      <p:sp>
        <p:nvSpPr>
          <p:cNvPr id="6" name="Text 2"/>
          <p:cNvSpPr/>
          <p:nvPr/>
        </p:nvSpPr>
        <p:spPr>
          <a:xfrm>
            <a:off x="793790" y="675001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Referencia clave: GES DISC How-To's: Acceso a la API de series temporales de datos de hidrología usando Python</a:t>
            </a:r>
            <a:endParaRPr lang="en-US" sz="1750" dirty="0"/>
          </a:p>
        </p:txBody>
      </p:sp>
      <p:pic>
        <p:nvPicPr>
          <p:cNvPr id="8" name="Imagen 7">
            <a:extLst>
              <a:ext uri="{FF2B5EF4-FFF2-40B4-BE49-F238E27FC236}">
                <a16:creationId xmlns:a16="http://schemas.microsoft.com/office/drawing/2014/main" id="{89F4736F-D39A-C8BF-ACDB-2F6E7790D95B}"/>
              </a:ext>
            </a:extLst>
          </p:cNvPr>
          <p:cNvPicPr>
            <a:picLocks noChangeAspect="1"/>
          </p:cNvPicPr>
          <p:nvPr/>
        </p:nvPicPr>
        <p:blipFill>
          <a:blip r:embed="rId3"/>
          <a:stretch>
            <a:fillRect/>
          </a:stretch>
        </p:blipFill>
        <p:spPr>
          <a:xfrm>
            <a:off x="1009946" y="3371195"/>
            <a:ext cx="5468761" cy="2977694"/>
          </a:xfrm>
          <a:prstGeom prst="rect">
            <a:avLst/>
          </a:prstGeom>
          <a:ln w="9525">
            <a:solidFill>
              <a:schemeClr val="tx1"/>
            </a:solidFill>
          </a:ln>
        </p:spPr>
      </p:pic>
      <p:pic>
        <p:nvPicPr>
          <p:cNvPr id="10" name="Imagen 9">
            <a:extLst>
              <a:ext uri="{FF2B5EF4-FFF2-40B4-BE49-F238E27FC236}">
                <a16:creationId xmlns:a16="http://schemas.microsoft.com/office/drawing/2014/main" id="{EFDABCEA-AC26-E868-A643-B4D21ECAD05F}"/>
              </a:ext>
            </a:extLst>
          </p:cNvPr>
          <p:cNvPicPr>
            <a:picLocks noChangeAspect="1"/>
          </p:cNvPicPr>
          <p:nvPr/>
        </p:nvPicPr>
        <p:blipFill>
          <a:blip r:embed="rId4"/>
          <a:stretch>
            <a:fillRect/>
          </a:stretch>
        </p:blipFill>
        <p:spPr>
          <a:xfrm>
            <a:off x="7523704" y="3473663"/>
            <a:ext cx="6096750" cy="2875226"/>
          </a:xfrm>
          <a:prstGeom prst="rect">
            <a:avLst/>
          </a:prstGeom>
          <a:ln w="12700">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A4639C-7537-4B78-C3F3-D5B1D00CAB8D}"/>
            </a:ext>
          </a:extLst>
        </p:cNvPr>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155342" cy="82296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ext 0">
            <a:extLst>
              <a:ext uri="{FF2B5EF4-FFF2-40B4-BE49-F238E27FC236}">
                <a16:creationId xmlns:a16="http://schemas.microsoft.com/office/drawing/2014/main" id="{14445A1C-2743-CD03-4E11-B253573C944B}"/>
              </a:ext>
            </a:extLst>
          </p:cNvPr>
          <p:cNvSpPr/>
          <p:nvPr/>
        </p:nvSpPr>
        <p:spPr>
          <a:xfrm>
            <a:off x="772161" y="772160"/>
            <a:ext cx="5544701" cy="5480564"/>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5300" kern="1200" dirty="0" err="1">
                <a:solidFill>
                  <a:schemeClr val="tx1"/>
                </a:solidFill>
                <a:latin typeface="+mj-lt"/>
                <a:ea typeface="+mj-ea"/>
                <a:cs typeface="+mj-cs"/>
              </a:rPr>
              <a:t>Identificación</a:t>
            </a:r>
            <a:r>
              <a:rPr lang="en-US" sz="5300" kern="1200" dirty="0">
                <a:solidFill>
                  <a:schemeClr val="tx1"/>
                </a:solidFill>
                <a:latin typeface="+mj-lt"/>
                <a:ea typeface="+mj-ea"/>
                <a:cs typeface="+mj-cs"/>
              </a:rPr>
              <a:t> del Reto y </a:t>
            </a:r>
            <a:r>
              <a:rPr lang="en-US" sz="5300" kern="1200" dirty="0" err="1">
                <a:solidFill>
                  <a:schemeClr val="tx1"/>
                </a:solidFill>
                <a:latin typeface="+mj-lt"/>
                <a:ea typeface="+mj-ea"/>
                <a:cs typeface="+mj-cs"/>
              </a:rPr>
              <a:t>Planificación</a:t>
            </a:r>
            <a:r>
              <a:rPr lang="en-US" sz="5300" kern="1200" dirty="0">
                <a:solidFill>
                  <a:schemeClr val="tx1"/>
                </a:solidFill>
                <a:latin typeface="+mj-lt"/>
                <a:ea typeface="+mj-ea"/>
                <a:cs typeface="+mj-cs"/>
              </a:rPr>
              <a:t> </a:t>
            </a:r>
            <a:r>
              <a:rPr lang="en-US" sz="5300" kern="1200" dirty="0" err="1">
                <a:solidFill>
                  <a:schemeClr val="tx1"/>
                </a:solidFill>
                <a:latin typeface="+mj-lt"/>
                <a:ea typeface="+mj-ea"/>
                <a:cs typeface="+mj-cs"/>
              </a:rPr>
              <a:t>Inicial</a:t>
            </a:r>
            <a:endParaRPr lang="en-US" sz="5300" kern="1200" dirty="0">
              <a:solidFill>
                <a:schemeClr val="tx1"/>
              </a:solidFill>
              <a:latin typeface="+mj-lt"/>
              <a:ea typeface="+mj-ea"/>
              <a:cs typeface="+mj-cs"/>
            </a:endParaRPr>
          </a:p>
        </p:txBody>
      </p:sp>
      <p:sp>
        <p:nvSpPr>
          <p:cNvPr id="3" name="Text 1">
            <a:extLst>
              <a:ext uri="{FF2B5EF4-FFF2-40B4-BE49-F238E27FC236}">
                <a16:creationId xmlns:a16="http://schemas.microsoft.com/office/drawing/2014/main" id="{667FB81A-D1A9-A93B-622C-CB93ACE7B255}"/>
              </a:ext>
            </a:extLst>
          </p:cNvPr>
          <p:cNvSpPr/>
          <p:nvPr/>
        </p:nvSpPr>
        <p:spPr>
          <a:xfrm>
            <a:off x="772160" y="6333220"/>
            <a:ext cx="5544701" cy="930593"/>
          </a:xfrm>
          <a:prstGeom prst="rect">
            <a:avLst/>
          </a:prstGeom>
        </p:spPr>
        <p:txBody>
          <a:bodyPr vert="horz" lIns="91440" tIns="45720" rIns="91440" bIns="45720" rtlCol="0">
            <a:normAutofit/>
          </a:bodyPr>
          <a:lstStyle/>
          <a:p>
            <a:pPr>
              <a:lnSpc>
                <a:spcPct val="90000"/>
              </a:lnSpc>
              <a:spcBef>
                <a:spcPts val="1000"/>
              </a:spcBef>
            </a:pPr>
            <a:r>
              <a:rPr lang="en-US" sz="2400" kern="1200">
                <a:solidFill>
                  <a:schemeClr val="tx1"/>
                </a:solidFill>
                <a:latin typeface="+mn-lt"/>
                <a:ea typeface="+mn-ea"/>
                <a:cs typeface="+mn-cs"/>
              </a:rPr>
              <a:t>Se muestra un diagrama de como abordamos el reto</a:t>
            </a:r>
          </a:p>
        </p:txBody>
      </p:sp>
      <p:pic>
        <p:nvPicPr>
          <p:cNvPr id="4" name="Imagen 3">
            <a:extLst>
              <a:ext uri="{FF2B5EF4-FFF2-40B4-BE49-F238E27FC236}">
                <a16:creationId xmlns:a16="http://schemas.microsoft.com/office/drawing/2014/main" id="{1625EB71-790C-ECE4-B0A5-B56BB5361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463606" y="0"/>
            <a:ext cx="6561151" cy="8573072"/>
          </a:xfrm>
          <a:prstGeom prst="rect">
            <a:avLst/>
          </a:prstGeom>
          <a:noFill/>
        </p:spPr>
      </p:pic>
    </p:spTree>
    <p:extLst>
      <p:ext uri="{BB962C8B-B14F-4D97-AF65-F5344CB8AC3E}">
        <p14:creationId xmlns:p14="http://schemas.microsoft.com/office/powerpoint/2010/main" val="4131011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B9984E-F763-8D0B-5635-DFC8F03538F1}"/>
            </a:ext>
          </a:extLst>
        </p:cNvPr>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a:extLst>
              <a:ext uri="{FF2B5EF4-FFF2-40B4-BE49-F238E27FC236}">
                <a16:creationId xmlns:a16="http://schemas.microsoft.com/office/drawing/2014/main" id="{C329E271-B593-A39C-7102-E9B977DF2079}"/>
              </a:ext>
            </a:extLst>
          </p:cNvPr>
          <p:cNvSpPr/>
          <p:nvPr/>
        </p:nvSpPr>
        <p:spPr>
          <a:xfrm>
            <a:off x="757123" y="767424"/>
            <a:ext cx="4114800" cy="206288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500" kern="1200">
                <a:solidFill>
                  <a:schemeClr val="tx1"/>
                </a:solidFill>
                <a:latin typeface="+mj-lt"/>
                <a:ea typeface="+mj-ea"/>
                <a:cs typeface="+mj-cs"/>
              </a:rPr>
              <a:t>Metodología de Desarrollo</a:t>
            </a:r>
          </a:p>
        </p:txBody>
      </p:sp>
      <p:sp>
        <p:nvSpPr>
          <p:cNvPr id="3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1933" y="3088507"/>
            <a:ext cx="3906114" cy="21945"/>
          </a:xfrm>
          <a:custGeom>
            <a:avLst/>
            <a:gdLst>
              <a:gd name="connsiteX0" fmla="*/ 0 w 3906114"/>
              <a:gd name="connsiteY0" fmla="*/ 0 h 21945"/>
              <a:gd name="connsiteX1" fmla="*/ 729141 w 3906114"/>
              <a:gd name="connsiteY1" fmla="*/ 0 h 21945"/>
              <a:gd name="connsiteX2" fmla="*/ 1419221 w 3906114"/>
              <a:gd name="connsiteY2" fmla="*/ 0 h 21945"/>
              <a:gd name="connsiteX3" fmla="*/ 2109302 w 3906114"/>
              <a:gd name="connsiteY3" fmla="*/ 0 h 21945"/>
              <a:gd name="connsiteX4" fmla="*/ 2643137 w 3906114"/>
              <a:gd name="connsiteY4" fmla="*/ 0 h 21945"/>
              <a:gd name="connsiteX5" fmla="*/ 3216034 w 3906114"/>
              <a:gd name="connsiteY5" fmla="*/ 0 h 21945"/>
              <a:gd name="connsiteX6" fmla="*/ 3906114 w 3906114"/>
              <a:gd name="connsiteY6" fmla="*/ 0 h 21945"/>
              <a:gd name="connsiteX7" fmla="*/ 3906114 w 3906114"/>
              <a:gd name="connsiteY7" fmla="*/ 21945 h 21945"/>
              <a:gd name="connsiteX8" fmla="*/ 3255095 w 3906114"/>
              <a:gd name="connsiteY8" fmla="*/ 21945 h 21945"/>
              <a:gd name="connsiteX9" fmla="*/ 2721259 w 3906114"/>
              <a:gd name="connsiteY9" fmla="*/ 21945 h 21945"/>
              <a:gd name="connsiteX10" fmla="*/ 2187424 w 3906114"/>
              <a:gd name="connsiteY10" fmla="*/ 21945 h 21945"/>
              <a:gd name="connsiteX11" fmla="*/ 1497344 w 3906114"/>
              <a:gd name="connsiteY11" fmla="*/ 21945 h 21945"/>
              <a:gd name="connsiteX12" fmla="*/ 924447 w 3906114"/>
              <a:gd name="connsiteY12" fmla="*/ 21945 h 21945"/>
              <a:gd name="connsiteX13" fmla="*/ 0 w 3906114"/>
              <a:gd name="connsiteY13" fmla="*/ 21945 h 21945"/>
              <a:gd name="connsiteX14" fmla="*/ 0 w 3906114"/>
              <a:gd name="connsiteY14" fmla="*/ 0 h 2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6114" h="21945" fill="none" extrusionOk="0">
                <a:moveTo>
                  <a:pt x="0" y="0"/>
                </a:moveTo>
                <a:cubicBezTo>
                  <a:pt x="252156" y="-20460"/>
                  <a:pt x="476174" y="-27800"/>
                  <a:pt x="729141" y="0"/>
                </a:cubicBezTo>
                <a:cubicBezTo>
                  <a:pt x="982108" y="27800"/>
                  <a:pt x="1081401" y="-4067"/>
                  <a:pt x="1419221" y="0"/>
                </a:cubicBezTo>
                <a:cubicBezTo>
                  <a:pt x="1757041" y="4067"/>
                  <a:pt x="1835425" y="27359"/>
                  <a:pt x="2109302" y="0"/>
                </a:cubicBezTo>
                <a:cubicBezTo>
                  <a:pt x="2383179" y="-27359"/>
                  <a:pt x="2437492" y="-20254"/>
                  <a:pt x="2643137" y="0"/>
                </a:cubicBezTo>
                <a:cubicBezTo>
                  <a:pt x="2848783" y="20254"/>
                  <a:pt x="2986492" y="22460"/>
                  <a:pt x="3216034" y="0"/>
                </a:cubicBezTo>
                <a:cubicBezTo>
                  <a:pt x="3445576" y="-22460"/>
                  <a:pt x="3574572" y="-31501"/>
                  <a:pt x="3906114" y="0"/>
                </a:cubicBezTo>
                <a:cubicBezTo>
                  <a:pt x="3905106" y="9367"/>
                  <a:pt x="3906863" y="15248"/>
                  <a:pt x="3906114" y="21945"/>
                </a:cubicBezTo>
                <a:cubicBezTo>
                  <a:pt x="3684360" y="3696"/>
                  <a:pt x="3562432" y="-10334"/>
                  <a:pt x="3255095" y="21945"/>
                </a:cubicBezTo>
                <a:cubicBezTo>
                  <a:pt x="2947758" y="54224"/>
                  <a:pt x="2881475" y="33032"/>
                  <a:pt x="2721259" y="21945"/>
                </a:cubicBezTo>
                <a:cubicBezTo>
                  <a:pt x="2561043" y="10858"/>
                  <a:pt x="2330921" y="37539"/>
                  <a:pt x="2187424" y="21945"/>
                </a:cubicBezTo>
                <a:cubicBezTo>
                  <a:pt x="2043927" y="6351"/>
                  <a:pt x="1756372" y="33029"/>
                  <a:pt x="1497344" y="21945"/>
                </a:cubicBezTo>
                <a:cubicBezTo>
                  <a:pt x="1238316" y="10861"/>
                  <a:pt x="1125800" y="18077"/>
                  <a:pt x="924447" y="21945"/>
                </a:cubicBezTo>
                <a:cubicBezTo>
                  <a:pt x="723094" y="25813"/>
                  <a:pt x="399256" y="2501"/>
                  <a:pt x="0" y="21945"/>
                </a:cubicBezTo>
                <a:cubicBezTo>
                  <a:pt x="850" y="12777"/>
                  <a:pt x="-89" y="9342"/>
                  <a:pt x="0" y="0"/>
                </a:cubicBezTo>
                <a:close/>
              </a:path>
              <a:path w="3906114" h="21945" stroke="0" extrusionOk="0">
                <a:moveTo>
                  <a:pt x="0" y="0"/>
                </a:moveTo>
                <a:cubicBezTo>
                  <a:pt x="204270" y="-19114"/>
                  <a:pt x="320245" y="-8859"/>
                  <a:pt x="611958" y="0"/>
                </a:cubicBezTo>
                <a:cubicBezTo>
                  <a:pt x="903671" y="8859"/>
                  <a:pt x="954540" y="768"/>
                  <a:pt x="1145793" y="0"/>
                </a:cubicBezTo>
                <a:cubicBezTo>
                  <a:pt x="1337047" y="-768"/>
                  <a:pt x="1676795" y="-34102"/>
                  <a:pt x="1874935" y="0"/>
                </a:cubicBezTo>
                <a:cubicBezTo>
                  <a:pt x="2073075" y="34102"/>
                  <a:pt x="2202627" y="11146"/>
                  <a:pt x="2486893" y="0"/>
                </a:cubicBezTo>
                <a:cubicBezTo>
                  <a:pt x="2771159" y="-11146"/>
                  <a:pt x="2869791" y="-15785"/>
                  <a:pt x="3098850" y="0"/>
                </a:cubicBezTo>
                <a:cubicBezTo>
                  <a:pt x="3327909" y="15785"/>
                  <a:pt x="3739236" y="-28068"/>
                  <a:pt x="3906114" y="0"/>
                </a:cubicBezTo>
                <a:cubicBezTo>
                  <a:pt x="3906526" y="5246"/>
                  <a:pt x="3906147" y="13783"/>
                  <a:pt x="3906114" y="21945"/>
                </a:cubicBezTo>
                <a:cubicBezTo>
                  <a:pt x="3642508" y="23044"/>
                  <a:pt x="3480132" y="32862"/>
                  <a:pt x="3255095" y="21945"/>
                </a:cubicBezTo>
                <a:cubicBezTo>
                  <a:pt x="3030058" y="11028"/>
                  <a:pt x="2873451" y="7334"/>
                  <a:pt x="2721259" y="21945"/>
                </a:cubicBezTo>
                <a:cubicBezTo>
                  <a:pt x="2569067" y="36556"/>
                  <a:pt x="2382684" y="13319"/>
                  <a:pt x="2070240" y="21945"/>
                </a:cubicBezTo>
                <a:cubicBezTo>
                  <a:pt x="1757796" y="30571"/>
                  <a:pt x="1718913" y="11567"/>
                  <a:pt x="1419221" y="21945"/>
                </a:cubicBezTo>
                <a:cubicBezTo>
                  <a:pt x="1119529" y="32323"/>
                  <a:pt x="995238" y="9895"/>
                  <a:pt x="807264" y="21945"/>
                </a:cubicBezTo>
                <a:cubicBezTo>
                  <a:pt x="619290" y="33995"/>
                  <a:pt x="365530" y="18099"/>
                  <a:pt x="0" y="21945"/>
                </a:cubicBezTo>
                <a:cubicBezTo>
                  <a:pt x="513" y="14892"/>
                  <a:pt x="868" y="537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1">
            <a:extLst>
              <a:ext uri="{FF2B5EF4-FFF2-40B4-BE49-F238E27FC236}">
                <a16:creationId xmlns:a16="http://schemas.microsoft.com/office/drawing/2014/main" id="{E2FA7F4C-354F-AFC4-F839-63F6F6E0DEED}"/>
              </a:ext>
            </a:extLst>
          </p:cNvPr>
          <p:cNvSpPr/>
          <p:nvPr/>
        </p:nvSpPr>
        <p:spPr>
          <a:xfrm>
            <a:off x="757122" y="3368649"/>
            <a:ext cx="4729277" cy="4092855"/>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400" dirty="0"/>
              <a:t>Mobile-D es un </a:t>
            </a:r>
            <a:r>
              <a:rPr lang="en-US" sz="1400" dirty="0" err="1"/>
              <a:t>enfoque</a:t>
            </a:r>
            <a:r>
              <a:rPr lang="en-US" sz="1400" dirty="0"/>
              <a:t> </a:t>
            </a:r>
            <a:r>
              <a:rPr lang="en-US" sz="1400" dirty="0" err="1"/>
              <a:t>ágil</a:t>
            </a:r>
            <a:r>
              <a:rPr lang="en-US" sz="1400" dirty="0"/>
              <a:t> </a:t>
            </a:r>
            <a:r>
              <a:rPr lang="en-US" sz="1400" dirty="0" err="1"/>
              <a:t>diseñado</a:t>
            </a:r>
            <a:r>
              <a:rPr lang="en-US" sz="1400" dirty="0"/>
              <a:t> para </a:t>
            </a:r>
            <a:r>
              <a:rPr lang="en-US" sz="1400" dirty="0" err="1"/>
              <a:t>proyectos</a:t>
            </a:r>
            <a:r>
              <a:rPr lang="en-US" sz="1400" dirty="0"/>
              <a:t> </a:t>
            </a:r>
            <a:r>
              <a:rPr lang="en-US" sz="1400" dirty="0" err="1"/>
              <a:t>móviles</a:t>
            </a:r>
            <a:r>
              <a:rPr lang="en-US" sz="1400" dirty="0"/>
              <a:t> con </a:t>
            </a:r>
            <a:r>
              <a:rPr lang="en-US" sz="1400" dirty="0" err="1"/>
              <a:t>tiempos</a:t>
            </a:r>
            <a:r>
              <a:rPr lang="en-US" sz="1400" dirty="0"/>
              <a:t> </a:t>
            </a:r>
            <a:r>
              <a:rPr lang="en-US" sz="1400" dirty="0" err="1"/>
              <a:t>limitados</a:t>
            </a:r>
            <a:r>
              <a:rPr lang="en-US" sz="1400" dirty="0"/>
              <a:t>. Se </a:t>
            </a:r>
            <a:r>
              <a:rPr lang="en-US" sz="1400" dirty="0" err="1"/>
              <a:t>aplicó</a:t>
            </a:r>
            <a:r>
              <a:rPr lang="en-US" sz="1400" dirty="0"/>
              <a:t> </a:t>
            </a:r>
            <a:r>
              <a:rPr lang="en-US" sz="1400" dirty="0" err="1"/>
              <a:t>por</a:t>
            </a:r>
            <a:r>
              <a:rPr lang="en-US" sz="1400" dirty="0"/>
              <a:t> </a:t>
            </a:r>
            <a:r>
              <a:rPr lang="en-US" sz="1400" dirty="0" err="1"/>
              <a:t>su</a:t>
            </a:r>
            <a:r>
              <a:rPr lang="en-US" sz="1400" dirty="0"/>
              <a:t> </a:t>
            </a:r>
            <a:r>
              <a:rPr lang="en-US" sz="1400" dirty="0" err="1"/>
              <a:t>eficacia</a:t>
            </a:r>
            <a:r>
              <a:rPr lang="en-US" sz="1400" dirty="0"/>
              <a:t> en </a:t>
            </a:r>
            <a:r>
              <a:rPr lang="en-US" sz="1400" dirty="0" err="1"/>
              <a:t>entornos</a:t>
            </a:r>
            <a:r>
              <a:rPr lang="en-US" sz="1400" dirty="0"/>
              <a:t> de </a:t>
            </a:r>
            <a:r>
              <a:rPr lang="en-US" sz="1400" dirty="0" err="1"/>
              <a:t>alta</a:t>
            </a:r>
            <a:r>
              <a:rPr lang="en-US" sz="1400" dirty="0"/>
              <a:t> </a:t>
            </a:r>
            <a:r>
              <a:rPr lang="en-US" sz="1400" dirty="0" err="1"/>
              <a:t>presión</a:t>
            </a:r>
            <a:r>
              <a:rPr lang="en-US" sz="1400" dirty="0"/>
              <a:t> y </a:t>
            </a:r>
            <a:r>
              <a:rPr lang="en-US" sz="1400" dirty="0" err="1"/>
              <a:t>ciclos</a:t>
            </a:r>
            <a:r>
              <a:rPr lang="en-US" sz="1400" dirty="0"/>
              <a:t> </a:t>
            </a:r>
            <a:r>
              <a:rPr lang="en-US" sz="1400" dirty="0" err="1"/>
              <a:t>cortos</a:t>
            </a:r>
            <a:r>
              <a:rPr lang="en-US" sz="1400" dirty="0"/>
              <a:t> (48 h). El </a:t>
            </a:r>
            <a:r>
              <a:rPr lang="en-US" sz="1400" dirty="0" err="1"/>
              <a:t>desarrollo</a:t>
            </a:r>
            <a:r>
              <a:rPr lang="en-US" sz="1400" dirty="0"/>
              <a:t> de </a:t>
            </a:r>
            <a:r>
              <a:rPr lang="en-US" sz="1400" i="1" dirty="0" err="1"/>
              <a:t>WeatherLens</a:t>
            </a:r>
            <a:r>
              <a:rPr lang="en-US" sz="1400" dirty="0"/>
              <a:t> se </a:t>
            </a:r>
            <a:r>
              <a:rPr lang="en-US" sz="1400" dirty="0" err="1"/>
              <a:t>estructuró</a:t>
            </a:r>
            <a:r>
              <a:rPr lang="en-US" sz="1400" dirty="0"/>
              <a:t> en </a:t>
            </a:r>
            <a:r>
              <a:rPr lang="en-US" sz="1400" b="1" dirty="0" err="1"/>
              <a:t>cinco</a:t>
            </a:r>
            <a:r>
              <a:rPr lang="en-US" sz="1400" b="1" dirty="0"/>
              <a:t> </a:t>
            </a:r>
            <a:r>
              <a:rPr lang="en-US" sz="1400" b="1" dirty="0" err="1"/>
              <a:t>fases</a:t>
            </a:r>
            <a:r>
              <a:rPr lang="en-US" sz="1400" b="1" dirty="0"/>
              <a:t> </a:t>
            </a:r>
            <a:r>
              <a:rPr lang="en-US" sz="1400" b="1" dirty="0" err="1"/>
              <a:t>iterativas</a:t>
            </a:r>
            <a:r>
              <a:rPr lang="en-US" sz="1400" dirty="0"/>
              <a:t>:</a:t>
            </a:r>
          </a:p>
          <a:p>
            <a:pPr indent="-228600">
              <a:lnSpc>
                <a:spcPct val="90000"/>
              </a:lnSpc>
              <a:spcAft>
                <a:spcPts val="600"/>
              </a:spcAft>
              <a:buFont typeface="Arial" panose="020B0604020202020204" pitchFamily="34" charset="0"/>
              <a:buChar char="•"/>
            </a:pPr>
            <a:r>
              <a:rPr lang="en-US" sz="1400" b="1" dirty="0" err="1"/>
              <a:t>Exploración</a:t>
            </a:r>
            <a:r>
              <a:rPr lang="en-US" sz="1400" b="1" dirty="0"/>
              <a:t>:</a:t>
            </a:r>
            <a:r>
              <a:rPr lang="en-US" sz="1400" dirty="0"/>
              <a:t> </a:t>
            </a:r>
            <a:r>
              <a:rPr lang="en-US" sz="1400" dirty="0" err="1"/>
              <a:t>Selección</a:t>
            </a:r>
            <a:r>
              <a:rPr lang="en-US" sz="1400" dirty="0"/>
              <a:t> del </a:t>
            </a:r>
            <a:r>
              <a:rPr lang="en-US" sz="1400" dirty="0" err="1"/>
              <a:t>reto</a:t>
            </a:r>
            <a:r>
              <a:rPr lang="en-US" sz="1400" dirty="0"/>
              <a:t> </a:t>
            </a:r>
            <a:r>
              <a:rPr lang="en-US" sz="1400" i="1" dirty="0"/>
              <a:t>Climate Change Knowledge</a:t>
            </a:r>
            <a:r>
              <a:rPr lang="en-US" sz="1400" dirty="0"/>
              <a:t> y </a:t>
            </a:r>
            <a:r>
              <a:rPr lang="en-US" sz="1400" dirty="0" err="1"/>
              <a:t>definición</a:t>
            </a:r>
            <a:r>
              <a:rPr lang="en-US" sz="1400" dirty="0"/>
              <a:t> del </a:t>
            </a:r>
            <a:r>
              <a:rPr lang="en-US" sz="1400" dirty="0" err="1"/>
              <a:t>objetivo</a:t>
            </a:r>
            <a:r>
              <a:rPr lang="en-US" sz="1400" dirty="0"/>
              <a:t>: </a:t>
            </a:r>
            <a:r>
              <a:rPr lang="en-US" sz="1400" dirty="0" err="1"/>
              <a:t>predecir</a:t>
            </a:r>
            <a:r>
              <a:rPr lang="en-US" sz="1400" dirty="0"/>
              <a:t> </a:t>
            </a:r>
            <a:r>
              <a:rPr lang="en-US" sz="1400" dirty="0" err="1"/>
              <a:t>condiciones</a:t>
            </a:r>
            <a:r>
              <a:rPr lang="en-US" sz="1400" dirty="0"/>
              <a:t> </a:t>
            </a:r>
            <a:r>
              <a:rPr lang="en-US" sz="1400" dirty="0" err="1"/>
              <a:t>climáticas</a:t>
            </a:r>
            <a:r>
              <a:rPr lang="en-US" sz="1400" dirty="0"/>
              <a:t> </a:t>
            </a:r>
            <a:r>
              <a:rPr lang="en-US" sz="1400" dirty="0" err="1"/>
              <a:t>extremas</a:t>
            </a:r>
            <a:r>
              <a:rPr lang="en-US" sz="1400" dirty="0"/>
              <a:t> </a:t>
            </a:r>
            <a:r>
              <a:rPr lang="en-US" sz="1400" dirty="0" err="1"/>
              <a:t>usando</a:t>
            </a:r>
            <a:r>
              <a:rPr lang="en-US" sz="1400" dirty="0"/>
              <a:t> </a:t>
            </a:r>
            <a:r>
              <a:rPr lang="en-US" sz="1400" dirty="0" err="1"/>
              <a:t>datos</a:t>
            </a:r>
            <a:r>
              <a:rPr lang="en-US" sz="1400" dirty="0"/>
              <a:t> NASA GESDISC (MERRA-2).</a:t>
            </a:r>
          </a:p>
          <a:p>
            <a:pPr indent="-228600">
              <a:lnSpc>
                <a:spcPct val="90000"/>
              </a:lnSpc>
              <a:spcAft>
                <a:spcPts val="600"/>
              </a:spcAft>
              <a:buFont typeface="Arial" panose="020B0604020202020204" pitchFamily="34" charset="0"/>
              <a:buChar char="•"/>
            </a:pPr>
            <a:r>
              <a:rPr lang="en-US" sz="1400" b="1" dirty="0" err="1"/>
              <a:t>Inicialización</a:t>
            </a:r>
            <a:r>
              <a:rPr lang="en-US" sz="1400" b="1" dirty="0"/>
              <a:t>:</a:t>
            </a:r>
            <a:r>
              <a:rPr lang="en-US" sz="1400" dirty="0"/>
              <a:t> Organización del </a:t>
            </a:r>
            <a:r>
              <a:rPr lang="en-US" sz="1400" dirty="0" err="1"/>
              <a:t>equipo</a:t>
            </a:r>
            <a:r>
              <a:rPr lang="en-US" sz="1400" dirty="0"/>
              <a:t> </a:t>
            </a:r>
            <a:r>
              <a:rPr lang="en-US" sz="1400" i="1" dirty="0"/>
              <a:t>PARADOX J4</a:t>
            </a:r>
            <a:r>
              <a:rPr lang="en-US" sz="1400" dirty="0"/>
              <a:t> en </a:t>
            </a:r>
            <a:r>
              <a:rPr lang="en-US" sz="1400" dirty="0" err="1"/>
              <a:t>tres</a:t>
            </a:r>
            <a:r>
              <a:rPr lang="en-US" sz="1400" dirty="0"/>
              <a:t> </a:t>
            </a:r>
            <a:r>
              <a:rPr lang="en-US" sz="1400" dirty="0" err="1"/>
              <a:t>áreas</a:t>
            </a:r>
            <a:r>
              <a:rPr lang="en-US" sz="1400" dirty="0"/>
              <a:t>: </a:t>
            </a:r>
            <a:r>
              <a:rPr lang="en-US" sz="1400" b="1" dirty="0"/>
              <a:t>Frontend (Flutter)</a:t>
            </a:r>
            <a:r>
              <a:rPr lang="en-US" sz="1400" dirty="0"/>
              <a:t>, </a:t>
            </a:r>
            <a:r>
              <a:rPr lang="en-US" sz="1400" b="1" dirty="0"/>
              <a:t>Backend (.NET)</a:t>
            </a:r>
            <a:r>
              <a:rPr lang="en-US" sz="1400" dirty="0"/>
              <a:t> y </a:t>
            </a:r>
            <a:r>
              <a:rPr lang="en-US" sz="1400" b="1" dirty="0" err="1"/>
              <a:t>Modelo</a:t>
            </a:r>
            <a:r>
              <a:rPr lang="en-US" sz="1400" b="1" dirty="0"/>
              <a:t> </a:t>
            </a:r>
            <a:r>
              <a:rPr lang="en-US" sz="1400" b="1" dirty="0" err="1"/>
              <a:t>predictivo</a:t>
            </a:r>
            <a:r>
              <a:rPr lang="en-US" sz="1400" b="1" dirty="0"/>
              <a:t> (RStudio)</a:t>
            </a:r>
            <a:r>
              <a:rPr lang="en-US" sz="1400" dirty="0"/>
              <a:t> </a:t>
            </a:r>
            <a:r>
              <a:rPr lang="en-US" sz="1400" dirty="0" err="1"/>
              <a:t>según</a:t>
            </a:r>
            <a:r>
              <a:rPr lang="en-US" sz="1400" dirty="0"/>
              <a:t> </a:t>
            </a:r>
            <a:r>
              <a:rPr lang="en-US" sz="1400" dirty="0" err="1"/>
              <a:t>especialidades</a:t>
            </a:r>
            <a:r>
              <a:rPr lang="en-US" sz="1400" dirty="0"/>
              <a:t>.</a:t>
            </a:r>
          </a:p>
          <a:p>
            <a:pPr indent="-228600">
              <a:lnSpc>
                <a:spcPct val="90000"/>
              </a:lnSpc>
              <a:spcAft>
                <a:spcPts val="600"/>
              </a:spcAft>
              <a:buFont typeface="Arial" panose="020B0604020202020204" pitchFamily="34" charset="0"/>
              <a:buChar char="•"/>
            </a:pPr>
            <a:r>
              <a:rPr lang="en-US" sz="1400" b="1" dirty="0" err="1"/>
              <a:t>Producción</a:t>
            </a:r>
            <a:r>
              <a:rPr lang="en-US" sz="1400" b="1" dirty="0"/>
              <a:t>:</a:t>
            </a:r>
            <a:r>
              <a:rPr lang="en-US" sz="1400" dirty="0"/>
              <a:t> Desarrollo </a:t>
            </a:r>
            <a:r>
              <a:rPr lang="en-US" sz="1400" dirty="0" err="1"/>
              <a:t>paralelo</a:t>
            </a:r>
            <a:r>
              <a:rPr lang="en-US" sz="1400" dirty="0"/>
              <a:t> de </a:t>
            </a:r>
            <a:r>
              <a:rPr lang="en-US" sz="1400" dirty="0" err="1"/>
              <a:t>interfaz</a:t>
            </a:r>
            <a:r>
              <a:rPr lang="en-US" sz="1400" dirty="0"/>
              <a:t>, API y </a:t>
            </a:r>
            <a:r>
              <a:rPr lang="en-US" sz="1400" dirty="0" err="1"/>
              <a:t>modelo</a:t>
            </a:r>
            <a:r>
              <a:rPr lang="en-US" sz="1400" dirty="0"/>
              <a:t> </a:t>
            </a:r>
            <a:r>
              <a:rPr lang="en-US" sz="1400" dirty="0" err="1"/>
              <a:t>logístico</a:t>
            </a:r>
            <a:r>
              <a:rPr lang="en-US" sz="1400" dirty="0"/>
              <a:t> para </a:t>
            </a:r>
            <a:r>
              <a:rPr lang="en-US" sz="1400" dirty="0" err="1"/>
              <a:t>probabilidades</a:t>
            </a:r>
            <a:r>
              <a:rPr lang="en-US" sz="1400" dirty="0"/>
              <a:t> </a:t>
            </a:r>
            <a:r>
              <a:rPr lang="en-US" sz="1400" dirty="0" err="1"/>
              <a:t>climáticas</a:t>
            </a:r>
            <a:r>
              <a:rPr lang="en-US" sz="1400" dirty="0"/>
              <a:t>; </a:t>
            </a:r>
            <a:r>
              <a:rPr lang="en-US" sz="1400" dirty="0" err="1"/>
              <a:t>integración</a:t>
            </a:r>
            <a:r>
              <a:rPr lang="en-US" sz="1400" dirty="0"/>
              <a:t> y </a:t>
            </a:r>
            <a:r>
              <a:rPr lang="en-US" sz="1400" dirty="0" err="1"/>
              <a:t>ajustes</a:t>
            </a:r>
            <a:r>
              <a:rPr lang="en-US" sz="1400" dirty="0"/>
              <a:t> </a:t>
            </a:r>
            <a:r>
              <a:rPr lang="en-US" sz="1400" dirty="0" err="1"/>
              <a:t>rápidos</a:t>
            </a:r>
            <a:r>
              <a:rPr lang="en-US" sz="1400" dirty="0"/>
              <a:t>.</a:t>
            </a:r>
          </a:p>
          <a:p>
            <a:pPr indent="-228600">
              <a:lnSpc>
                <a:spcPct val="90000"/>
              </a:lnSpc>
              <a:spcAft>
                <a:spcPts val="600"/>
              </a:spcAft>
              <a:buFont typeface="Arial" panose="020B0604020202020204" pitchFamily="34" charset="0"/>
              <a:buChar char="•"/>
            </a:pPr>
            <a:r>
              <a:rPr lang="en-US" sz="1400" b="1" dirty="0" err="1"/>
              <a:t>Estabilización</a:t>
            </a:r>
            <a:r>
              <a:rPr lang="en-US" sz="1400" b="1" dirty="0"/>
              <a:t>:</a:t>
            </a:r>
            <a:r>
              <a:rPr lang="en-US" sz="1400" dirty="0"/>
              <a:t> </a:t>
            </a:r>
            <a:r>
              <a:rPr lang="en-US" sz="1400" dirty="0" err="1"/>
              <a:t>Corrección</a:t>
            </a:r>
            <a:r>
              <a:rPr lang="en-US" sz="1400" dirty="0"/>
              <a:t> de </a:t>
            </a:r>
            <a:r>
              <a:rPr lang="en-US" sz="1400" dirty="0" err="1"/>
              <a:t>errores</a:t>
            </a:r>
            <a:r>
              <a:rPr lang="en-US" sz="1400" dirty="0"/>
              <a:t> (API, </a:t>
            </a:r>
            <a:r>
              <a:rPr lang="en-US" sz="1400" dirty="0" err="1"/>
              <a:t>sincronización</a:t>
            </a:r>
            <a:r>
              <a:rPr lang="en-US" sz="1400" dirty="0"/>
              <a:t>, </a:t>
            </a:r>
            <a:r>
              <a:rPr lang="en-US" sz="1400" dirty="0" err="1"/>
              <a:t>rendimiento</a:t>
            </a:r>
            <a:r>
              <a:rPr lang="en-US" sz="1400" dirty="0"/>
              <a:t>) y </a:t>
            </a:r>
            <a:r>
              <a:rPr lang="en-US" sz="1400" dirty="0" err="1"/>
              <a:t>revisión</a:t>
            </a:r>
            <a:r>
              <a:rPr lang="en-US" sz="1400" dirty="0"/>
              <a:t> </a:t>
            </a:r>
            <a:r>
              <a:rPr lang="en-US" sz="1400" dirty="0" err="1"/>
              <a:t>cruzada</a:t>
            </a:r>
            <a:r>
              <a:rPr lang="en-US" sz="1400" dirty="0"/>
              <a:t> entre </a:t>
            </a:r>
            <a:r>
              <a:rPr lang="en-US" sz="1400" dirty="0" err="1"/>
              <a:t>módulos</a:t>
            </a:r>
            <a:r>
              <a:rPr lang="en-US" sz="1400" dirty="0"/>
              <a:t>.</a:t>
            </a:r>
          </a:p>
          <a:p>
            <a:pPr indent="-228600">
              <a:lnSpc>
                <a:spcPct val="90000"/>
              </a:lnSpc>
              <a:spcAft>
                <a:spcPts val="600"/>
              </a:spcAft>
              <a:buFont typeface="Arial" panose="020B0604020202020204" pitchFamily="34" charset="0"/>
              <a:buChar char="•"/>
            </a:pPr>
            <a:r>
              <a:rPr lang="en-US" sz="1400" b="1" dirty="0" err="1"/>
              <a:t>Pruebas</a:t>
            </a:r>
            <a:r>
              <a:rPr lang="en-US" sz="1400" b="1" dirty="0"/>
              <a:t>:</a:t>
            </a:r>
            <a:r>
              <a:rPr lang="en-US" sz="1400" dirty="0"/>
              <a:t> </a:t>
            </a:r>
            <a:r>
              <a:rPr lang="en-US" sz="1400" dirty="0" err="1"/>
              <a:t>Validación</a:t>
            </a:r>
            <a:r>
              <a:rPr lang="en-US" sz="1400" dirty="0"/>
              <a:t> </a:t>
            </a:r>
            <a:r>
              <a:rPr lang="en-US" sz="1400" dirty="0" err="1"/>
              <a:t>técnica</a:t>
            </a:r>
            <a:r>
              <a:rPr lang="en-US" sz="1400" dirty="0"/>
              <a:t> (endpoints y widgets) y </a:t>
            </a:r>
            <a:r>
              <a:rPr lang="en-US" sz="1400" dirty="0" err="1"/>
              <a:t>pruebas</a:t>
            </a:r>
            <a:r>
              <a:rPr lang="en-US" sz="1400" dirty="0"/>
              <a:t> de </a:t>
            </a:r>
            <a:r>
              <a:rPr lang="en-US" sz="1400" dirty="0" err="1"/>
              <a:t>usuario</a:t>
            </a:r>
            <a:r>
              <a:rPr lang="en-US" sz="1400" dirty="0"/>
              <a:t> para </a:t>
            </a:r>
            <a:r>
              <a:rPr lang="en-US" sz="1400" dirty="0" err="1"/>
              <a:t>usabilidad</a:t>
            </a:r>
            <a:r>
              <a:rPr lang="en-US" sz="1400" dirty="0"/>
              <a:t> y </a:t>
            </a:r>
            <a:r>
              <a:rPr lang="en-US" sz="1400" dirty="0" err="1"/>
              <a:t>precisión</a:t>
            </a:r>
            <a:r>
              <a:rPr lang="en-US" sz="1400" dirty="0"/>
              <a:t>.</a:t>
            </a:r>
          </a:p>
        </p:txBody>
      </p:sp>
      <p:pic>
        <p:nvPicPr>
          <p:cNvPr id="5" name="Imagen 4">
            <a:extLst>
              <a:ext uri="{FF2B5EF4-FFF2-40B4-BE49-F238E27FC236}">
                <a16:creationId xmlns:a16="http://schemas.microsoft.com/office/drawing/2014/main" id="{DCA4D17B-2C37-37B1-8B8C-5862383BC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23405" y="902711"/>
            <a:ext cx="8284464" cy="6482593"/>
          </a:xfrm>
          <a:prstGeom prst="rect">
            <a:avLst/>
          </a:prstGeom>
          <a:noFill/>
        </p:spPr>
      </p:pic>
    </p:spTree>
    <p:extLst>
      <p:ext uri="{BB962C8B-B14F-4D97-AF65-F5344CB8AC3E}">
        <p14:creationId xmlns:p14="http://schemas.microsoft.com/office/powerpoint/2010/main" val="2929005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30444C-5049-B5B9-0C9F-13990E7A44AD}"/>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a:extLst>
              <a:ext uri="{FF2B5EF4-FFF2-40B4-BE49-F238E27FC236}">
                <a16:creationId xmlns:a16="http://schemas.microsoft.com/office/drawing/2014/main" id="{18E139E9-C60F-565C-411C-C40ECEE09245}"/>
              </a:ext>
            </a:extLst>
          </p:cNvPr>
          <p:cNvSpPr/>
          <p:nvPr/>
        </p:nvSpPr>
        <p:spPr>
          <a:xfrm>
            <a:off x="766658" y="767031"/>
            <a:ext cx="4286172" cy="42882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900" kern="1200">
                <a:solidFill>
                  <a:schemeClr val="tx1"/>
                </a:solidFill>
                <a:latin typeface="+mj-lt"/>
                <a:ea typeface="+mj-ea"/>
                <a:cs typeface="+mj-cs"/>
              </a:rPr>
              <a:t>Patron de Diseño</a:t>
            </a:r>
          </a:p>
        </p:txBody>
      </p:sp>
      <p:sp>
        <p:nvSpPr>
          <p:cNvPr id="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1933" y="5291120"/>
            <a:ext cx="3906114" cy="21946"/>
          </a:xfrm>
          <a:custGeom>
            <a:avLst/>
            <a:gdLst>
              <a:gd name="connsiteX0" fmla="*/ 0 w 3906114"/>
              <a:gd name="connsiteY0" fmla="*/ 0 h 21946"/>
              <a:gd name="connsiteX1" fmla="*/ 729141 w 3906114"/>
              <a:gd name="connsiteY1" fmla="*/ 0 h 21946"/>
              <a:gd name="connsiteX2" fmla="*/ 1419221 w 3906114"/>
              <a:gd name="connsiteY2" fmla="*/ 0 h 21946"/>
              <a:gd name="connsiteX3" fmla="*/ 2109302 w 3906114"/>
              <a:gd name="connsiteY3" fmla="*/ 0 h 21946"/>
              <a:gd name="connsiteX4" fmla="*/ 2643137 w 3906114"/>
              <a:gd name="connsiteY4" fmla="*/ 0 h 21946"/>
              <a:gd name="connsiteX5" fmla="*/ 3216034 w 3906114"/>
              <a:gd name="connsiteY5" fmla="*/ 0 h 21946"/>
              <a:gd name="connsiteX6" fmla="*/ 3906114 w 3906114"/>
              <a:gd name="connsiteY6" fmla="*/ 0 h 21946"/>
              <a:gd name="connsiteX7" fmla="*/ 3906114 w 3906114"/>
              <a:gd name="connsiteY7" fmla="*/ 21946 h 21946"/>
              <a:gd name="connsiteX8" fmla="*/ 3255095 w 3906114"/>
              <a:gd name="connsiteY8" fmla="*/ 21946 h 21946"/>
              <a:gd name="connsiteX9" fmla="*/ 2721259 w 3906114"/>
              <a:gd name="connsiteY9" fmla="*/ 21946 h 21946"/>
              <a:gd name="connsiteX10" fmla="*/ 2187424 w 3906114"/>
              <a:gd name="connsiteY10" fmla="*/ 21946 h 21946"/>
              <a:gd name="connsiteX11" fmla="*/ 1497344 w 3906114"/>
              <a:gd name="connsiteY11" fmla="*/ 21946 h 21946"/>
              <a:gd name="connsiteX12" fmla="*/ 924447 w 3906114"/>
              <a:gd name="connsiteY12" fmla="*/ 21946 h 21946"/>
              <a:gd name="connsiteX13" fmla="*/ 0 w 3906114"/>
              <a:gd name="connsiteY13" fmla="*/ 21946 h 21946"/>
              <a:gd name="connsiteX14" fmla="*/ 0 w 3906114"/>
              <a:gd name="connsiteY14"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6114" h="21946" fill="none" extrusionOk="0">
                <a:moveTo>
                  <a:pt x="0" y="0"/>
                </a:moveTo>
                <a:cubicBezTo>
                  <a:pt x="252156" y="-20460"/>
                  <a:pt x="476174" y="-27800"/>
                  <a:pt x="729141" y="0"/>
                </a:cubicBezTo>
                <a:cubicBezTo>
                  <a:pt x="982108" y="27800"/>
                  <a:pt x="1081401" y="-4067"/>
                  <a:pt x="1419221" y="0"/>
                </a:cubicBezTo>
                <a:cubicBezTo>
                  <a:pt x="1757041" y="4067"/>
                  <a:pt x="1835425" y="27359"/>
                  <a:pt x="2109302" y="0"/>
                </a:cubicBezTo>
                <a:cubicBezTo>
                  <a:pt x="2383179" y="-27359"/>
                  <a:pt x="2437492" y="-20254"/>
                  <a:pt x="2643137" y="0"/>
                </a:cubicBezTo>
                <a:cubicBezTo>
                  <a:pt x="2848783" y="20254"/>
                  <a:pt x="2986492" y="22460"/>
                  <a:pt x="3216034" y="0"/>
                </a:cubicBezTo>
                <a:cubicBezTo>
                  <a:pt x="3445576" y="-22460"/>
                  <a:pt x="3574572" y="-31501"/>
                  <a:pt x="3906114" y="0"/>
                </a:cubicBezTo>
                <a:cubicBezTo>
                  <a:pt x="3905647" y="10233"/>
                  <a:pt x="3905122" y="11611"/>
                  <a:pt x="3906114" y="21946"/>
                </a:cubicBezTo>
                <a:cubicBezTo>
                  <a:pt x="3684360" y="3697"/>
                  <a:pt x="3562432" y="-10333"/>
                  <a:pt x="3255095" y="21946"/>
                </a:cubicBezTo>
                <a:cubicBezTo>
                  <a:pt x="2947758" y="54225"/>
                  <a:pt x="2881475" y="33033"/>
                  <a:pt x="2721259" y="21946"/>
                </a:cubicBezTo>
                <a:cubicBezTo>
                  <a:pt x="2561043" y="10859"/>
                  <a:pt x="2330921" y="37540"/>
                  <a:pt x="2187424" y="21946"/>
                </a:cubicBezTo>
                <a:cubicBezTo>
                  <a:pt x="2043927" y="6352"/>
                  <a:pt x="1756372" y="33030"/>
                  <a:pt x="1497344" y="21946"/>
                </a:cubicBezTo>
                <a:cubicBezTo>
                  <a:pt x="1238316" y="10862"/>
                  <a:pt x="1125800" y="18078"/>
                  <a:pt x="924447" y="21946"/>
                </a:cubicBezTo>
                <a:cubicBezTo>
                  <a:pt x="723094" y="25814"/>
                  <a:pt x="399256" y="2502"/>
                  <a:pt x="0" y="21946"/>
                </a:cubicBezTo>
                <a:cubicBezTo>
                  <a:pt x="999" y="16912"/>
                  <a:pt x="-379" y="8769"/>
                  <a:pt x="0" y="0"/>
                </a:cubicBezTo>
                <a:close/>
              </a:path>
              <a:path w="3906114" h="21946" stroke="0" extrusionOk="0">
                <a:moveTo>
                  <a:pt x="0" y="0"/>
                </a:moveTo>
                <a:cubicBezTo>
                  <a:pt x="204270" y="-19114"/>
                  <a:pt x="320245" y="-8859"/>
                  <a:pt x="611958" y="0"/>
                </a:cubicBezTo>
                <a:cubicBezTo>
                  <a:pt x="903671" y="8859"/>
                  <a:pt x="954540" y="768"/>
                  <a:pt x="1145793" y="0"/>
                </a:cubicBezTo>
                <a:cubicBezTo>
                  <a:pt x="1337047" y="-768"/>
                  <a:pt x="1676795" y="-34102"/>
                  <a:pt x="1874935" y="0"/>
                </a:cubicBezTo>
                <a:cubicBezTo>
                  <a:pt x="2073075" y="34102"/>
                  <a:pt x="2202627" y="11146"/>
                  <a:pt x="2486893" y="0"/>
                </a:cubicBezTo>
                <a:cubicBezTo>
                  <a:pt x="2771159" y="-11146"/>
                  <a:pt x="2869791" y="-15785"/>
                  <a:pt x="3098850" y="0"/>
                </a:cubicBezTo>
                <a:cubicBezTo>
                  <a:pt x="3327909" y="15785"/>
                  <a:pt x="3739236" y="-28068"/>
                  <a:pt x="3906114" y="0"/>
                </a:cubicBezTo>
                <a:cubicBezTo>
                  <a:pt x="3905865" y="5270"/>
                  <a:pt x="3905823" y="17483"/>
                  <a:pt x="3906114" y="21946"/>
                </a:cubicBezTo>
                <a:cubicBezTo>
                  <a:pt x="3642508" y="23045"/>
                  <a:pt x="3480132" y="32863"/>
                  <a:pt x="3255095" y="21946"/>
                </a:cubicBezTo>
                <a:cubicBezTo>
                  <a:pt x="3030058" y="11029"/>
                  <a:pt x="2873451" y="7335"/>
                  <a:pt x="2721259" y="21946"/>
                </a:cubicBezTo>
                <a:cubicBezTo>
                  <a:pt x="2569067" y="36557"/>
                  <a:pt x="2382684" y="13320"/>
                  <a:pt x="2070240" y="21946"/>
                </a:cubicBezTo>
                <a:cubicBezTo>
                  <a:pt x="1757796" y="30572"/>
                  <a:pt x="1718913" y="11568"/>
                  <a:pt x="1419221" y="21946"/>
                </a:cubicBezTo>
                <a:cubicBezTo>
                  <a:pt x="1119529" y="32324"/>
                  <a:pt x="995238" y="9896"/>
                  <a:pt x="807264" y="21946"/>
                </a:cubicBezTo>
                <a:cubicBezTo>
                  <a:pt x="619290" y="33996"/>
                  <a:pt x="365530" y="18100"/>
                  <a:pt x="0" y="21946"/>
                </a:cubicBezTo>
                <a:cubicBezTo>
                  <a:pt x="428" y="16188"/>
                  <a:pt x="7" y="7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1E48205A-272C-84D7-D38C-E69FD9EB0F08}"/>
              </a:ext>
            </a:extLst>
          </p:cNvPr>
          <p:cNvPicPr>
            <a:picLocks noChangeAspect="1"/>
          </p:cNvPicPr>
          <p:nvPr/>
        </p:nvPicPr>
        <p:blipFill>
          <a:blip r:embed="rId3"/>
          <a:stretch>
            <a:fillRect/>
          </a:stretch>
        </p:blipFill>
        <p:spPr>
          <a:xfrm>
            <a:off x="5585155" y="2009709"/>
            <a:ext cx="8657539" cy="4177262"/>
          </a:xfrm>
          <a:prstGeom prst="rect">
            <a:avLst/>
          </a:prstGeom>
        </p:spPr>
      </p:pic>
      <p:sp>
        <p:nvSpPr>
          <p:cNvPr id="3" name="Text 1">
            <a:extLst>
              <a:ext uri="{FF2B5EF4-FFF2-40B4-BE49-F238E27FC236}">
                <a16:creationId xmlns:a16="http://schemas.microsoft.com/office/drawing/2014/main" id="{FB6CB051-9C0F-37AC-9659-E357D11846C7}"/>
              </a:ext>
            </a:extLst>
          </p:cNvPr>
          <p:cNvSpPr/>
          <p:nvPr/>
        </p:nvSpPr>
        <p:spPr>
          <a:xfrm>
            <a:off x="772160" y="6333220"/>
            <a:ext cx="5544701" cy="930593"/>
          </a:xfrm>
          <a:prstGeom prst="rect">
            <a:avLst/>
          </a:prstGeom>
        </p:spPr>
        <p:txBody>
          <a:bodyPr vert="horz" lIns="91440" tIns="45720" rIns="91440" bIns="45720" rtlCol="0" anchor="t">
            <a:normAutofit/>
          </a:bodyPr>
          <a:lstStyle/>
          <a:p>
            <a:pPr>
              <a:lnSpc>
                <a:spcPct val="90000"/>
              </a:lnSpc>
              <a:spcBef>
                <a:spcPts val="1000"/>
              </a:spcBef>
            </a:pPr>
            <a:endParaRPr lang="en-US" sz="2400" kern="1200">
              <a:latin typeface="+mn-lt"/>
              <a:ea typeface="Calibri"/>
              <a:cs typeface="Calibri"/>
            </a:endParaRPr>
          </a:p>
        </p:txBody>
      </p:sp>
    </p:spTree>
    <p:extLst>
      <p:ext uri="{BB962C8B-B14F-4D97-AF65-F5344CB8AC3E}">
        <p14:creationId xmlns:p14="http://schemas.microsoft.com/office/powerpoint/2010/main" val="3286955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62564"/>
            <a:ext cx="8211264" cy="566976"/>
          </a:xfrm>
          <a:prstGeom prst="rect">
            <a:avLst/>
          </a:prstGeom>
          <a:noFill/>
          <a:ln/>
        </p:spPr>
        <p:txBody>
          <a:bodyPr wrap="none" lIns="0" tIns="0" rIns="0" bIns="0" rtlCol="0" anchor="t"/>
          <a:lstStyle/>
          <a:p>
            <a:pPr marL="0" indent="0" algn="l">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Recolección y Gestión de Datos NASA</a:t>
            </a:r>
            <a:endParaRPr lang="en-US" sz="3550" dirty="0"/>
          </a:p>
        </p:txBody>
      </p:sp>
      <p:sp>
        <p:nvSpPr>
          <p:cNvPr id="3" name="Shape 1"/>
          <p:cNvSpPr/>
          <p:nvPr/>
        </p:nvSpPr>
        <p:spPr>
          <a:xfrm>
            <a:off x="793790" y="2483168"/>
            <a:ext cx="4196358" cy="3665815"/>
          </a:xfrm>
          <a:prstGeom prst="roundRect">
            <a:avLst>
              <a:gd name="adj" fmla="val 928"/>
            </a:avLst>
          </a:prstGeom>
          <a:solidFill>
            <a:srgbClr val="F3EEE3"/>
          </a:solidFill>
          <a:ln/>
        </p:spPr>
        <p:txBody>
          <a:bodyPr/>
          <a:lstStyle/>
          <a:p>
            <a:endParaRPr lang="es-EC"/>
          </a:p>
        </p:txBody>
      </p:sp>
      <p:sp>
        <p:nvSpPr>
          <p:cNvPr id="4" name="Shape 2"/>
          <p:cNvSpPr/>
          <p:nvPr/>
        </p:nvSpPr>
        <p:spPr>
          <a:xfrm>
            <a:off x="1020604" y="2709982"/>
            <a:ext cx="680442" cy="680442"/>
          </a:xfrm>
          <a:prstGeom prst="roundRect">
            <a:avLst>
              <a:gd name="adj" fmla="val 13436980"/>
            </a:avLst>
          </a:prstGeom>
          <a:solidFill>
            <a:srgbClr val="325F7B"/>
          </a:solidFill>
          <a:ln/>
        </p:spPr>
        <p:txBody>
          <a:bodyPr/>
          <a:lstStyle/>
          <a:p>
            <a:endParaRPr lang="es-EC"/>
          </a:p>
        </p:txBody>
      </p:sp>
      <p:pic>
        <p:nvPicPr>
          <p:cNvPr id="5" name="Image 0" descr="preencoded.png"/>
          <p:cNvPicPr>
            <a:picLocks noChangeAspect="1"/>
          </p:cNvPicPr>
          <p:nvPr/>
        </p:nvPicPr>
        <p:blipFill>
          <a:blip r:embed="rId3"/>
          <a:stretch>
            <a:fillRect/>
          </a:stretch>
        </p:blipFill>
        <p:spPr>
          <a:xfrm>
            <a:off x="1207770" y="2858810"/>
            <a:ext cx="306110" cy="382667"/>
          </a:xfrm>
          <a:prstGeom prst="rect">
            <a:avLst/>
          </a:prstGeom>
        </p:spPr>
      </p:pic>
      <p:sp>
        <p:nvSpPr>
          <p:cNvPr id="6" name="Text 3"/>
          <p:cNvSpPr/>
          <p:nvPr/>
        </p:nvSpPr>
        <p:spPr>
          <a:xfrm>
            <a:off x="1020604" y="36172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API NASA GES-DISC</a:t>
            </a:r>
            <a:endParaRPr lang="en-US" sz="2200" dirty="0"/>
          </a:p>
        </p:txBody>
      </p:sp>
      <p:sp>
        <p:nvSpPr>
          <p:cNvPr id="7" name="Text 4"/>
          <p:cNvSpPr/>
          <p:nvPr/>
        </p:nvSpPr>
        <p:spPr>
          <a:xfrm>
            <a:off x="1020604" y="4107656"/>
            <a:ext cx="3742730" cy="1814513"/>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Utilizamos la API "NASA GES-DISC" para acceder a conjuntos de datos climáticos cruciales como MERRA-2, que incluyen variables de temperatura, precipitación y viento.</a:t>
            </a:r>
            <a:endParaRPr lang="en-US" sz="1750" dirty="0"/>
          </a:p>
        </p:txBody>
      </p:sp>
      <p:sp>
        <p:nvSpPr>
          <p:cNvPr id="8" name="Shape 5"/>
          <p:cNvSpPr/>
          <p:nvPr/>
        </p:nvSpPr>
        <p:spPr>
          <a:xfrm>
            <a:off x="5216962" y="2483168"/>
            <a:ext cx="4196358" cy="3665815"/>
          </a:xfrm>
          <a:prstGeom prst="roundRect">
            <a:avLst>
              <a:gd name="adj" fmla="val 928"/>
            </a:avLst>
          </a:prstGeom>
          <a:solidFill>
            <a:srgbClr val="F3EEE3"/>
          </a:solidFill>
          <a:ln/>
        </p:spPr>
        <p:txBody>
          <a:bodyPr/>
          <a:lstStyle/>
          <a:p>
            <a:endParaRPr lang="es-EC"/>
          </a:p>
        </p:txBody>
      </p:sp>
      <p:sp>
        <p:nvSpPr>
          <p:cNvPr id="9" name="Shape 6"/>
          <p:cNvSpPr/>
          <p:nvPr/>
        </p:nvSpPr>
        <p:spPr>
          <a:xfrm>
            <a:off x="5443776" y="2709982"/>
            <a:ext cx="680442" cy="680442"/>
          </a:xfrm>
          <a:prstGeom prst="roundRect">
            <a:avLst>
              <a:gd name="adj" fmla="val 13436980"/>
            </a:avLst>
          </a:prstGeom>
          <a:solidFill>
            <a:srgbClr val="325F7B"/>
          </a:solidFill>
          <a:ln/>
        </p:spPr>
        <p:txBody>
          <a:bodyPr/>
          <a:lstStyle/>
          <a:p>
            <a:endParaRPr lang="es-EC"/>
          </a:p>
        </p:txBody>
      </p:sp>
      <p:pic>
        <p:nvPicPr>
          <p:cNvPr id="10" name="Image 1" descr="preencoded.png"/>
          <p:cNvPicPr>
            <a:picLocks noChangeAspect="1"/>
          </p:cNvPicPr>
          <p:nvPr/>
        </p:nvPicPr>
        <p:blipFill>
          <a:blip r:embed="rId4"/>
          <a:stretch>
            <a:fillRect/>
          </a:stretch>
        </p:blipFill>
        <p:spPr>
          <a:xfrm>
            <a:off x="5630942" y="2858810"/>
            <a:ext cx="306110" cy="382667"/>
          </a:xfrm>
          <a:prstGeom prst="rect">
            <a:avLst/>
          </a:prstGeom>
        </p:spPr>
      </p:pic>
      <p:sp>
        <p:nvSpPr>
          <p:cNvPr id="11" name="Text 7"/>
          <p:cNvSpPr/>
          <p:nvPr/>
        </p:nvSpPr>
        <p:spPr>
          <a:xfrm>
            <a:off x="5443776" y="3617238"/>
            <a:ext cx="3742730" cy="708660"/>
          </a:xfrm>
          <a:prstGeom prst="rect">
            <a:avLst/>
          </a:prstGeom>
          <a:noFill/>
          <a:ln/>
        </p:spPr>
        <p:txBody>
          <a:bodyPr wrap="squar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Autenticación y Parámetros</a:t>
            </a:r>
            <a:endParaRPr lang="en-US" sz="2200" dirty="0"/>
          </a:p>
        </p:txBody>
      </p:sp>
      <p:sp>
        <p:nvSpPr>
          <p:cNvPr id="12" name="Text 8"/>
          <p:cNvSpPr/>
          <p:nvPr/>
        </p:nvSpPr>
        <p:spPr>
          <a:xfrm>
            <a:off x="5443776" y="4461986"/>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El manejo de la API presentó desafíos debido a la necesidad de autenticación y parámetros específicos, que superamos con éxito.</a:t>
            </a:r>
            <a:endParaRPr lang="en-US" sz="1750" dirty="0"/>
          </a:p>
        </p:txBody>
      </p:sp>
      <p:sp>
        <p:nvSpPr>
          <p:cNvPr id="13" name="Shape 9"/>
          <p:cNvSpPr/>
          <p:nvPr/>
        </p:nvSpPr>
        <p:spPr>
          <a:xfrm>
            <a:off x="9640133" y="2483168"/>
            <a:ext cx="4196358" cy="3665815"/>
          </a:xfrm>
          <a:prstGeom prst="roundRect">
            <a:avLst>
              <a:gd name="adj" fmla="val 928"/>
            </a:avLst>
          </a:prstGeom>
          <a:solidFill>
            <a:srgbClr val="F3EEE3"/>
          </a:solidFill>
          <a:ln/>
        </p:spPr>
        <p:txBody>
          <a:bodyPr/>
          <a:lstStyle/>
          <a:p>
            <a:endParaRPr lang="es-EC"/>
          </a:p>
        </p:txBody>
      </p:sp>
      <p:sp>
        <p:nvSpPr>
          <p:cNvPr id="14" name="Shape 10"/>
          <p:cNvSpPr/>
          <p:nvPr/>
        </p:nvSpPr>
        <p:spPr>
          <a:xfrm>
            <a:off x="9866948" y="2709982"/>
            <a:ext cx="680442" cy="680442"/>
          </a:xfrm>
          <a:prstGeom prst="roundRect">
            <a:avLst>
              <a:gd name="adj" fmla="val 13436980"/>
            </a:avLst>
          </a:prstGeom>
          <a:solidFill>
            <a:srgbClr val="325F7B"/>
          </a:solidFill>
          <a:ln/>
        </p:spPr>
        <p:txBody>
          <a:bodyPr/>
          <a:lstStyle/>
          <a:p>
            <a:endParaRPr lang="es-EC"/>
          </a:p>
        </p:txBody>
      </p:sp>
      <p:pic>
        <p:nvPicPr>
          <p:cNvPr id="15" name="Image 2" descr="preencoded.png"/>
          <p:cNvPicPr>
            <a:picLocks noChangeAspect="1"/>
          </p:cNvPicPr>
          <p:nvPr/>
        </p:nvPicPr>
        <p:blipFill>
          <a:blip r:embed="rId5"/>
          <a:stretch>
            <a:fillRect/>
          </a:stretch>
        </p:blipFill>
        <p:spPr>
          <a:xfrm>
            <a:off x="10054114" y="2858810"/>
            <a:ext cx="306110" cy="382667"/>
          </a:xfrm>
          <a:prstGeom prst="rect">
            <a:avLst/>
          </a:prstGeom>
        </p:spPr>
      </p:pic>
      <p:sp>
        <p:nvSpPr>
          <p:cNvPr id="16" name="Text 11"/>
          <p:cNvSpPr/>
          <p:nvPr/>
        </p:nvSpPr>
        <p:spPr>
          <a:xfrm>
            <a:off x="9866948" y="36172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Postman y Jupyter</a:t>
            </a:r>
            <a:endParaRPr lang="en-US" sz="2200" dirty="0"/>
          </a:p>
        </p:txBody>
      </p:sp>
      <p:sp>
        <p:nvSpPr>
          <p:cNvPr id="17" name="Text 12"/>
          <p:cNvSpPr/>
          <p:nvPr/>
        </p:nvSpPr>
        <p:spPr>
          <a:xfrm>
            <a:off x="9866948" y="4107656"/>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Empleamos Postman para probar solicitudes y visualizar respuestas, y cuadernos de Jupyter para la exploración y el prototipado inicial.</a:t>
            </a:r>
            <a:endParaRPr lang="en-US" sz="1750" dirty="0"/>
          </a:p>
        </p:txBody>
      </p:sp>
      <p:sp>
        <p:nvSpPr>
          <p:cNvPr id="18" name="Text 13"/>
          <p:cNvSpPr/>
          <p:nvPr/>
        </p:nvSpPr>
        <p:spPr>
          <a:xfrm>
            <a:off x="793790" y="640413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3" pitchFamily="34" charset="0"/>
                <a:ea typeface="Source Sans 3" pitchFamily="34" charset="-122"/>
                <a:cs typeface="Source Sans 3" pitchFamily="34" charset="-120"/>
              </a:rPr>
              <a:t>Fuente oficial de datos climáticos de la NASA: https://disc.gsfc.nasa.gov/</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41565F5D5D7B34D93507E646041F8B0" ma:contentTypeVersion="15" ma:contentTypeDescription="Crear nuevo documento." ma:contentTypeScope="" ma:versionID="d1c7d1c267a53cced6e2a0631c7900be">
  <xsd:schema xmlns:xsd="http://www.w3.org/2001/XMLSchema" xmlns:xs="http://www.w3.org/2001/XMLSchema" xmlns:p="http://schemas.microsoft.com/office/2006/metadata/properties" xmlns:ns3="6c57df97-776c-4318-9c7a-e97fb9f49b76" xmlns:ns4="7a503800-4a98-4203-9484-c51685e66103" targetNamespace="http://schemas.microsoft.com/office/2006/metadata/properties" ma:root="true" ma:fieldsID="f71a33d5d4485c1622a6ddd9e0734c4d" ns3:_="" ns4:_="">
    <xsd:import namespace="6c57df97-776c-4318-9c7a-e97fb9f49b76"/>
    <xsd:import namespace="7a503800-4a98-4203-9484-c51685e6610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LengthInSeconds" minOccurs="0"/>
                <xsd:element ref="ns4:MediaServiceAutoTags" minOccurs="0"/>
                <xsd:element ref="ns4:MediaServiceDateTaken"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earchPropertie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57df97-776c-4318-9c7a-e97fb9f49b76"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a503800-4a98-4203-9484-c51685e6610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a503800-4a98-4203-9484-c51685e66103" xsi:nil="true"/>
  </documentManagement>
</p:properties>
</file>

<file path=customXml/itemProps1.xml><?xml version="1.0" encoding="utf-8"?>
<ds:datastoreItem xmlns:ds="http://schemas.openxmlformats.org/officeDocument/2006/customXml" ds:itemID="{C492ED88-52AF-4DE1-8E87-08A0FC1D2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57df97-776c-4318-9c7a-e97fb9f49b76"/>
    <ds:schemaRef ds:uri="7a503800-4a98-4203-9484-c51685e661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B209E1-1768-4BE4-ACEC-6EAE5980E100}">
  <ds:schemaRefs>
    <ds:schemaRef ds:uri="http://schemas.microsoft.com/sharepoint/v3/contenttype/forms"/>
  </ds:schemaRefs>
</ds:datastoreItem>
</file>

<file path=customXml/itemProps3.xml><?xml version="1.0" encoding="utf-8"?>
<ds:datastoreItem xmlns:ds="http://schemas.openxmlformats.org/officeDocument/2006/customXml" ds:itemID="{65C1D8EB-CF4C-427D-AC15-26B49479D209}">
  <ds:schemaRefs>
    <ds:schemaRef ds:uri="7a503800-4a98-4203-9484-c51685e66103"/>
    <ds:schemaRef ds:uri="http://www.w3.org/XML/1998/namespace"/>
    <ds:schemaRef ds:uri="http://purl.org/dc/dcmitype/"/>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 ds:uri="6c57df97-776c-4318-9c7a-e97fb9f49b76"/>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139</TotalTime>
  <Words>1339</Words>
  <Application>Microsoft Office PowerPoint</Application>
  <PresentationFormat>Personalizado</PresentationFormat>
  <Paragraphs>115</Paragraphs>
  <Slides>18</Slides>
  <Notes>16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18</vt:i4>
      </vt:variant>
    </vt:vector>
  </HeadingPairs>
  <TitlesOfParts>
    <vt:vector size="22" baseType="lpstr">
      <vt:lpstr>Arial</vt:lpstr>
      <vt:lpstr>Source Sans 3</vt:lpstr>
      <vt:lpstr>MuseoModerno Medium</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Efrain Remache</dc:creator>
  <cp:lastModifiedBy>EDISON EFRAIN REMACHE GUALACIO</cp:lastModifiedBy>
  <cp:revision>5</cp:revision>
  <dcterms:created xsi:type="dcterms:W3CDTF">2025-10-05T15:35:16Z</dcterms:created>
  <dcterms:modified xsi:type="dcterms:W3CDTF">2025-10-05T17:56:08Z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0x010100F41565F5D5D7B34D93507E646041F8B0</vt:lpwstr>
  </property>
</Properties>
</file>